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96" r:id="rId4"/>
    <p:sldId id="258" r:id="rId5"/>
    <p:sldId id="260" r:id="rId6"/>
    <p:sldId id="261" r:id="rId7"/>
    <p:sldId id="308" r:id="rId8"/>
    <p:sldId id="262" r:id="rId9"/>
    <p:sldId id="309" r:id="rId10"/>
    <p:sldId id="263" r:id="rId11"/>
    <p:sldId id="264" r:id="rId12"/>
    <p:sldId id="265" r:id="rId13"/>
    <p:sldId id="266" r:id="rId14"/>
    <p:sldId id="267" r:id="rId15"/>
    <p:sldId id="310" r:id="rId16"/>
    <p:sldId id="268" r:id="rId17"/>
    <p:sldId id="269" r:id="rId18"/>
    <p:sldId id="272" r:id="rId19"/>
    <p:sldId id="293" r:id="rId20"/>
    <p:sldId id="294" r:id="rId21"/>
    <p:sldId id="295" r:id="rId22"/>
    <p:sldId id="270" r:id="rId23"/>
    <p:sldId id="273" r:id="rId24"/>
    <p:sldId id="276" r:id="rId25"/>
    <p:sldId id="275" r:id="rId26"/>
    <p:sldId id="277" r:id="rId27"/>
    <p:sldId id="297" r:id="rId28"/>
    <p:sldId id="278" r:id="rId29"/>
    <p:sldId id="298" r:id="rId30"/>
    <p:sldId id="292" r:id="rId31"/>
    <p:sldId id="279" r:id="rId32"/>
    <p:sldId id="300" r:id="rId33"/>
    <p:sldId id="280" r:id="rId34"/>
    <p:sldId id="301" r:id="rId35"/>
    <p:sldId id="281" r:id="rId36"/>
    <p:sldId id="302" r:id="rId37"/>
    <p:sldId id="284" r:id="rId38"/>
    <p:sldId id="306" r:id="rId39"/>
    <p:sldId id="282" r:id="rId40"/>
    <p:sldId id="307" r:id="rId41"/>
    <p:sldId id="283" r:id="rId42"/>
    <p:sldId id="305" r:id="rId43"/>
    <p:sldId id="285" r:id="rId44"/>
    <p:sldId id="311" r:id="rId45"/>
    <p:sldId id="286" r:id="rId46"/>
    <p:sldId id="287" r:id="rId47"/>
    <p:sldId id="288" r:id="rId48"/>
    <p:sldId id="303" r:id="rId49"/>
    <p:sldId id="312" r:id="rId50"/>
    <p:sldId id="304" r:id="rId51"/>
    <p:sldId id="291"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79300798-0487-46DE-84DF-101741C7339C}" type="datetimeFigureOut">
              <a:rPr lang="en-US" smtClean="0"/>
              <a:t>9/9/2015</a:t>
            </a:fld>
            <a:endParaRPr lang="en-US"/>
          </a:p>
        </p:txBody>
      </p:sp>
      <p:sp>
        <p:nvSpPr>
          <p:cNvPr id="16" name="Slide Number Placeholder 15"/>
          <p:cNvSpPr>
            <a:spLocks noGrp="1"/>
          </p:cNvSpPr>
          <p:nvPr>
            <p:ph type="sldNum" sz="quarter" idx="11"/>
          </p:nvPr>
        </p:nvSpPr>
        <p:spPr/>
        <p:txBody>
          <a:bodyPr/>
          <a:lstStyle/>
          <a:p>
            <a:fld id="{7B3D1801-411C-4A4E-8E31-E07B709A7225}"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300798-0487-46DE-84DF-101741C7339C}" type="datetimeFigureOut">
              <a:rPr lang="en-US" smtClean="0"/>
              <a:t>9/9/2015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3D1801-411C-4A4E-8E31-E07B709A722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300798-0487-46DE-84DF-101741C7339C}" type="datetimeFigureOut">
              <a:rPr lang="en-US" smtClean="0"/>
              <a:t>9/9/2015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3D1801-411C-4A4E-8E31-E07B709A722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79300798-0487-46DE-84DF-101741C7339C}" type="datetimeFigureOut">
              <a:rPr lang="en-US" smtClean="0"/>
              <a:t>9/9/2015</a:t>
            </a:fld>
            <a:endParaRPr lang="en-US"/>
          </a:p>
        </p:txBody>
      </p:sp>
      <p:sp>
        <p:nvSpPr>
          <p:cNvPr id="15" name="Slide Number Placeholder 14"/>
          <p:cNvSpPr>
            <a:spLocks noGrp="1"/>
          </p:cNvSpPr>
          <p:nvPr>
            <p:ph type="sldNum" sz="quarter" idx="15"/>
          </p:nvPr>
        </p:nvSpPr>
        <p:spPr/>
        <p:txBody>
          <a:bodyPr/>
          <a:lstStyle>
            <a:lvl1pPr algn="ctr">
              <a:defRPr/>
            </a:lvl1pPr>
          </a:lstStyle>
          <a:p>
            <a:fld id="{7B3D1801-411C-4A4E-8E31-E07B709A7225}"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9300798-0487-46DE-84DF-101741C7339C}" type="datetimeFigureOut">
              <a:rPr lang="en-US" smtClean="0"/>
              <a:t>9/9/2015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3D1801-411C-4A4E-8E31-E07B709A7225}" type="slidenum">
              <a:rPr lang="en-US" smtClean="0"/>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9300798-0487-46DE-84DF-101741C7339C}" type="datetimeFigureOut">
              <a:rPr lang="en-US" smtClean="0"/>
              <a:t>9/9/2015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3D1801-411C-4A4E-8E31-E07B709A7225}"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7B3D1801-411C-4A4E-8E31-E07B709A7225}"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79300798-0487-46DE-84DF-101741C7339C}" type="datetimeFigureOut">
              <a:rPr lang="en-US" smtClean="0"/>
              <a:t>9/9/2015</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9300798-0487-46DE-84DF-101741C7339C}" type="datetimeFigureOut">
              <a:rPr lang="en-US" smtClean="0"/>
              <a:t>9/9/2015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3D1801-411C-4A4E-8E31-E07B709A7225}"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300798-0487-46DE-84DF-101741C7339C}" type="datetimeFigureOut">
              <a:rPr lang="en-US" smtClean="0"/>
              <a:t>9/9/2015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3D1801-411C-4A4E-8E31-E07B709A722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79300798-0487-46DE-84DF-101741C7339C}" type="datetimeFigureOut">
              <a:rPr lang="en-US" smtClean="0"/>
              <a:t>9/9/2015</a:t>
            </a:fld>
            <a:endParaRPr lang="en-US"/>
          </a:p>
        </p:txBody>
      </p:sp>
      <p:sp>
        <p:nvSpPr>
          <p:cNvPr id="9" name="Slide Number Placeholder 8"/>
          <p:cNvSpPr>
            <a:spLocks noGrp="1"/>
          </p:cNvSpPr>
          <p:nvPr>
            <p:ph type="sldNum" sz="quarter" idx="15"/>
          </p:nvPr>
        </p:nvSpPr>
        <p:spPr/>
        <p:txBody>
          <a:bodyPr/>
          <a:lstStyle/>
          <a:p>
            <a:fld id="{7B3D1801-411C-4A4E-8E31-E07B709A7225}"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79300798-0487-46DE-84DF-101741C7339C}" type="datetimeFigureOut">
              <a:rPr lang="en-US" smtClean="0"/>
              <a:t>9/9/2015</a:t>
            </a:fld>
            <a:endParaRPr lang="en-US"/>
          </a:p>
        </p:txBody>
      </p:sp>
      <p:sp>
        <p:nvSpPr>
          <p:cNvPr id="9" name="Slide Number Placeholder 8"/>
          <p:cNvSpPr>
            <a:spLocks noGrp="1"/>
          </p:cNvSpPr>
          <p:nvPr>
            <p:ph type="sldNum" sz="quarter" idx="11"/>
          </p:nvPr>
        </p:nvSpPr>
        <p:spPr/>
        <p:txBody>
          <a:bodyPr/>
          <a:lstStyle/>
          <a:p>
            <a:fld id="{7B3D1801-411C-4A4E-8E31-E07B709A7225}"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79300798-0487-46DE-84DF-101741C7339C}" type="datetimeFigureOut">
              <a:rPr lang="en-US" smtClean="0"/>
              <a:t>9/9/2015</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7B3D1801-411C-4A4E-8E31-E07B709A7225}" type="slidenum">
              <a:rPr lang="en-US" smtClean="0"/>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8305800" cy="1981200"/>
          </a:xfrm>
        </p:spPr>
        <p:txBody>
          <a:bodyPr/>
          <a:lstStyle/>
          <a:p>
            <a:r>
              <a:rPr lang="en-US" dirty="0" smtClean="0">
                <a:solidFill>
                  <a:srgbClr val="FF0000"/>
                </a:solidFill>
              </a:rPr>
              <a:t>IN THE NAME OF GOD</a:t>
            </a:r>
            <a:endParaRPr lang="en-US" dirty="0">
              <a:solidFill>
                <a:srgbClr val="FF0000"/>
              </a:solidFill>
            </a:endParaRPr>
          </a:p>
        </p:txBody>
      </p:sp>
    </p:spTree>
    <p:extLst>
      <p:ext uri="{BB962C8B-B14F-4D97-AF65-F5344CB8AC3E}">
        <p14:creationId xmlns:p14="http://schemas.microsoft.com/office/powerpoint/2010/main" val="3928884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5105400"/>
          </a:xfrm>
        </p:spPr>
        <p:txBody>
          <a:bodyPr/>
          <a:lstStyle/>
          <a:p>
            <a:pPr marL="0" indent="0" algn="ctr">
              <a:buNone/>
            </a:pPr>
            <a:r>
              <a:rPr lang="en-US" sz="3200" dirty="0" err="1" smtClean="0">
                <a:solidFill>
                  <a:srgbClr val="FF0000"/>
                </a:solidFill>
              </a:rPr>
              <a:t>Toxidromes</a:t>
            </a:r>
            <a:endParaRPr lang="en-US" sz="3200" dirty="0" smtClean="0">
              <a:solidFill>
                <a:srgbClr val="FF0000"/>
              </a:solidFill>
            </a:endParaRPr>
          </a:p>
          <a:p>
            <a:pPr marL="0" indent="0">
              <a:buNone/>
            </a:pPr>
            <a:endParaRPr lang="en-US" sz="2800" dirty="0" smtClean="0"/>
          </a:p>
          <a:p>
            <a:pPr>
              <a:buFont typeface="Wingdings" pitchFamily="2" charset="2"/>
              <a:buChar char="Ø"/>
            </a:pPr>
            <a:r>
              <a:rPr lang="en-US" sz="2400" dirty="0" err="1" smtClean="0"/>
              <a:t>Toxidromes</a:t>
            </a:r>
            <a:r>
              <a:rPr lang="en-US" sz="2400" dirty="0" smtClean="0"/>
              <a:t> are </a:t>
            </a:r>
            <a:r>
              <a:rPr lang="en-US" sz="2400" dirty="0"/>
              <a:t>collections of physical findings that occur with specific classes of substances </a:t>
            </a:r>
            <a:endParaRPr lang="en-US" sz="2400" dirty="0" smtClean="0"/>
          </a:p>
        </p:txBody>
      </p:sp>
    </p:spTree>
    <p:extLst>
      <p:ext uri="{BB962C8B-B14F-4D97-AF65-F5344CB8AC3E}">
        <p14:creationId xmlns:p14="http://schemas.microsoft.com/office/powerpoint/2010/main" val="822488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Users\Admin\Desktop\2.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381000"/>
            <a:ext cx="8229600" cy="586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8397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dmin\Desktop\3.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381000"/>
            <a:ext cx="8229600" cy="609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79041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6172200"/>
          </a:xfrm>
        </p:spPr>
        <p:txBody>
          <a:bodyPr>
            <a:normAutofit fontScale="40000" lnSpcReduction="20000"/>
          </a:bodyPr>
          <a:lstStyle/>
          <a:p>
            <a:pPr marL="0" indent="0" algn="ctr">
              <a:buNone/>
            </a:pPr>
            <a:endParaRPr lang="en-US" sz="5900" dirty="0" smtClean="0">
              <a:solidFill>
                <a:srgbClr val="FF0000"/>
              </a:solidFill>
            </a:endParaRPr>
          </a:p>
          <a:p>
            <a:pPr marL="0" indent="0" algn="ctr">
              <a:buNone/>
            </a:pPr>
            <a:r>
              <a:rPr lang="en-US" sz="8000" dirty="0" smtClean="0">
                <a:solidFill>
                  <a:srgbClr val="FF0000"/>
                </a:solidFill>
              </a:rPr>
              <a:t>Toxicological Screen</a:t>
            </a:r>
          </a:p>
          <a:p>
            <a:pPr marL="0" indent="0">
              <a:buNone/>
            </a:pPr>
            <a:endParaRPr lang="en-US" sz="2800" dirty="0" smtClean="0"/>
          </a:p>
          <a:p>
            <a:pPr>
              <a:buFont typeface="Wingdings" pitchFamily="2" charset="2"/>
              <a:buChar char="Ø"/>
            </a:pPr>
            <a:endParaRPr lang="en-US" sz="6000" dirty="0" smtClean="0"/>
          </a:p>
          <a:p>
            <a:pPr>
              <a:buFont typeface="Wingdings" pitchFamily="2" charset="2"/>
              <a:buChar char="Ø"/>
            </a:pPr>
            <a:r>
              <a:rPr lang="en-US" sz="6000" dirty="0" smtClean="0"/>
              <a:t>In </a:t>
            </a:r>
            <a:r>
              <a:rPr lang="en-US" sz="6000" dirty="0"/>
              <a:t>the emergency setting, </a:t>
            </a:r>
            <a:r>
              <a:rPr lang="en-US" sz="6000" dirty="0" smtClean="0"/>
              <a:t>toxicological </a:t>
            </a:r>
            <a:r>
              <a:rPr lang="en-US" sz="6000" dirty="0"/>
              <a:t>screening tests of blood and/or urine do not contribute significantly to the evaluation, management, or outcome for most </a:t>
            </a:r>
            <a:r>
              <a:rPr lang="en-US" sz="6000" dirty="0" smtClean="0"/>
              <a:t>patients</a:t>
            </a:r>
          </a:p>
          <a:p>
            <a:pPr marL="0" indent="0">
              <a:buNone/>
            </a:pPr>
            <a:endParaRPr lang="en-US" sz="9600" dirty="0"/>
          </a:p>
          <a:p>
            <a:pPr>
              <a:buFont typeface="Wingdings" pitchFamily="2" charset="2"/>
              <a:buChar char="Ø"/>
            </a:pPr>
            <a:r>
              <a:rPr lang="en-US" sz="6000" dirty="0"/>
              <a:t>Substances for which serum level may affect therapy</a:t>
            </a:r>
          </a:p>
          <a:p>
            <a:pPr marL="0" indent="0">
              <a:buNone/>
            </a:pPr>
            <a:endParaRPr lang="en-US" sz="2400" dirty="0"/>
          </a:p>
          <a:p>
            <a:pPr marL="0" indent="0">
              <a:buNone/>
            </a:pPr>
            <a:r>
              <a:rPr lang="en-US" sz="4900" dirty="0" smtClean="0"/>
              <a:t>      Acetaminophen , Salicylate, Lithium , Digoxin ,Valproate </a:t>
            </a:r>
            <a:r>
              <a:rPr lang="en-US" sz="4900" dirty="0"/>
              <a:t>, </a:t>
            </a:r>
            <a:endParaRPr lang="en-US" sz="4900" dirty="0" smtClean="0"/>
          </a:p>
          <a:p>
            <a:pPr marL="0" indent="0">
              <a:buNone/>
            </a:pPr>
            <a:r>
              <a:rPr lang="en-US" sz="4900" dirty="0" smtClean="0"/>
              <a:t>      Phenytoin , Iron, Carbamazepine ,Theophylline, Carbon monoxide   </a:t>
            </a:r>
          </a:p>
          <a:p>
            <a:pPr marL="0" indent="0">
              <a:buNone/>
            </a:pPr>
            <a:r>
              <a:rPr lang="en-US" sz="4900" dirty="0"/>
              <a:t> </a:t>
            </a:r>
            <a:r>
              <a:rPr lang="en-US" sz="4900" dirty="0" smtClean="0"/>
              <a:t>     </a:t>
            </a:r>
            <a:r>
              <a:rPr lang="en-US" sz="4900" dirty="0" err="1" smtClean="0"/>
              <a:t>Methemoglobin</a:t>
            </a:r>
            <a:r>
              <a:rPr lang="en-US" sz="4900" dirty="0" smtClean="0"/>
              <a:t> , Methanol, Ethylene glycol , </a:t>
            </a:r>
            <a:r>
              <a:rPr lang="en-US" sz="4900" dirty="0" err="1" smtClean="0"/>
              <a:t>Paraquat</a:t>
            </a:r>
            <a:r>
              <a:rPr lang="en-US" sz="4900" dirty="0" smtClean="0"/>
              <a:t> </a:t>
            </a:r>
          </a:p>
          <a:p>
            <a:pPr marL="0" indent="0">
              <a:buNone/>
            </a:pPr>
            <a:endParaRPr lang="en-US" sz="4900" dirty="0"/>
          </a:p>
          <a:p>
            <a:pPr marL="0" indent="0">
              <a:buNone/>
            </a:pPr>
            <a:endParaRPr lang="en-US" sz="4900" dirty="0" smtClean="0"/>
          </a:p>
          <a:p>
            <a:pPr lvl="0">
              <a:buClr>
                <a:srgbClr val="F3A447"/>
              </a:buClr>
              <a:buFont typeface="Wingdings" panose="05000000000000000000" pitchFamily="2" charset="2"/>
              <a:buChar char="v"/>
            </a:pPr>
            <a:r>
              <a:rPr lang="en-US" sz="2400" dirty="0" smtClean="0"/>
              <a:t> </a:t>
            </a:r>
            <a:r>
              <a:rPr lang="en-US" sz="5000" dirty="0"/>
              <a:t>The diagnosis of less frequently encountered exposures usually </a:t>
            </a:r>
            <a:r>
              <a:rPr lang="en-US" sz="5000" dirty="0" smtClean="0"/>
              <a:t>  </a:t>
            </a:r>
          </a:p>
          <a:p>
            <a:pPr marL="0" lvl="0" indent="0">
              <a:buClr>
                <a:srgbClr val="F3A447"/>
              </a:buClr>
              <a:buNone/>
            </a:pPr>
            <a:r>
              <a:rPr lang="en-US" sz="5000" dirty="0"/>
              <a:t> </a:t>
            </a:r>
            <a:r>
              <a:rPr lang="en-US" sz="5000" dirty="0" smtClean="0"/>
              <a:t>    requires </a:t>
            </a:r>
            <a:r>
              <a:rPr lang="en-US" sz="5000" dirty="0"/>
              <a:t>specialized testing that is not obtainable in a timely </a:t>
            </a:r>
            <a:r>
              <a:rPr lang="en-US" sz="5000" dirty="0" smtClean="0"/>
              <a:t>manner</a:t>
            </a:r>
            <a:endParaRPr lang="en-US" sz="5000" dirty="0"/>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41135187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382000" cy="5562600"/>
          </a:xfrm>
        </p:spPr>
        <p:txBody>
          <a:bodyPr>
            <a:normAutofit/>
          </a:bodyPr>
          <a:lstStyle/>
          <a:p>
            <a:pPr>
              <a:buFont typeface="Wingdings" pitchFamily="2" charset="2"/>
              <a:buChar char="ü"/>
            </a:pPr>
            <a:r>
              <a:rPr lang="en-US" sz="2800" dirty="0"/>
              <a:t>Positive </a:t>
            </a:r>
            <a:r>
              <a:rPr lang="en-US" sz="2800" dirty="0" smtClean="0"/>
              <a:t>results</a:t>
            </a:r>
          </a:p>
          <a:p>
            <a:pPr>
              <a:buFont typeface="Wingdings" pitchFamily="2" charset="2"/>
              <a:buChar char="ü"/>
            </a:pPr>
            <a:endParaRPr lang="en-US" sz="2800" dirty="0" smtClean="0"/>
          </a:p>
          <a:p>
            <a:pPr marL="0" indent="0">
              <a:buNone/>
            </a:pPr>
            <a:r>
              <a:rPr lang="en-US" sz="2400" dirty="0" smtClean="0"/>
              <a:t>- May </a:t>
            </a:r>
            <a:r>
              <a:rPr lang="en-US" sz="2400" dirty="0"/>
              <a:t>not be related to the acute </a:t>
            </a:r>
            <a:r>
              <a:rPr lang="en-US" sz="2400" dirty="0" smtClean="0"/>
              <a:t>symptoms:</a:t>
            </a:r>
          </a:p>
          <a:p>
            <a:pPr marL="0" indent="0">
              <a:buNone/>
            </a:pPr>
            <a:r>
              <a:rPr lang="en-US" sz="2400" dirty="0" smtClean="0"/>
              <a:t>   </a:t>
            </a:r>
            <a:r>
              <a:rPr lang="en-US" sz="1800" dirty="0" smtClean="0"/>
              <a:t>because </a:t>
            </a:r>
            <a:r>
              <a:rPr lang="en-US" sz="1800" dirty="0"/>
              <a:t>many substances persist in body fluids for days to </a:t>
            </a:r>
            <a:r>
              <a:rPr lang="en-US" sz="1800" dirty="0" smtClean="0"/>
              <a:t>weeks</a:t>
            </a:r>
            <a:r>
              <a:rPr lang="en-US" sz="1800" dirty="0"/>
              <a:t>, depending on </a:t>
            </a:r>
            <a:endParaRPr lang="en-US" sz="1800" dirty="0" smtClean="0"/>
          </a:p>
          <a:p>
            <a:pPr marL="0" indent="0">
              <a:buNone/>
            </a:pPr>
            <a:r>
              <a:rPr lang="en-US" sz="1800" dirty="0"/>
              <a:t> </a:t>
            </a:r>
            <a:r>
              <a:rPr lang="en-US" sz="1800" dirty="0" smtClean="0"/>
              <a:t>   the </a:t>
            </a:r>
            <a:r>
              <a:rPr lang="en-US" sz="1800" dirty="0"/>
              <a:t>chronicity of use</a:t>
            </a:r>
          </a:p>
          <a:p>
            <a:pPr marL="0" indent="0">
              <a:buNone/>
            </a:pPr>
            <a:endParaRPr lang="en-US" sz="2400" dirty="0" smtClean="0"/>
          </a:p>
          <a:p>
            <a:pPr marL="0" indent="0">
              <a:buNone/>
            </a:pPr>
            <a:r>
              <a:rPr lang="en-US" sz="2400" dirty="0" smtClean="0"/>
              <a:t>- May </a:t>
            </a:r>
            <a:r>
              <a:rPr lang="en-US" sz="2400" dirty="0"/>
              <a:t>occur from substances that </a:t>
            </a:r>
            <a:r>
              <a:rPr lang="en-US" sz="2400" dirty="0" smtClean="0"/>
              <a:t>cross-react with </a:t>
            </a:r>
            <a:r>
              <a:rPr lang="en-US" sz="2400" dirty="0"/>
              <a:t>the </a:t>
            </a:r>
            <a:r>
              <a:rPr lang="en-US" sz="2400" dirty="0" smtClean="0"/>
              <a:t>assay:</a:t>
            </a:r>
          </a:p>
          <a:p>
            <a:pPr marL="0" indent="0">
              <a:buNone/>
            </a:pPr>
            <a:r>
              <a:rPr lang="en-US" sz="1800" dirty="0" smtClean="0"/>
              <a:t>   </a:t>
            </a:r>
            <a:r>
              <a:rPr lang="en-US" sz="1800" dirty="0" smtClean="0"/>
              <a:t>*pseudoephedrine</a:t>
            </a:r>
            <a:r>
              <a:rPr lang="en-US" sz="1800" dirty="0"/>
              <a:t>, </a:t>
            </a:r>
            <a:r>
              <a:rPr lang="en-US" sz="1800" dirty="0" err="1"/>
              <a:t>oxymetazoline</a:t>
            </a:r>
            <a:r>
              <a:rPr lang="en-US" sz="1800" dirty="0"/>
              <a:t>, methylphenidate, </a:t>
            </a:r>
            <a:r>
              <a:rPr lang="en-US" sz="1800" dirty="0" err="1" smtClean="0"/>
              <a:t>selegiline</a:t>
            </a:r>
            <a:r>
              <a:rPr lang="en-US" sz="1800" dirty="0" smtClean="0"/>
              <a:t> </a:t>
            </a:r>
            <a:r>
              <a:rPr lang="en-US" sz="1800" dirty="0"/>
              <a:t>for </a:t>
            </a:r>
            <a:endParaRPr lang="en-US" sz="1800" dirty="0" smtClean="0"/>
          </a:p>
          <a:p>
            <a:pPr marL="0" indent="0">
              <a:buNone/>
            </a:pPr>
            <a:r>
              <a:rPr lang="en-US" sz="1800" dirty="0"/>
              <a:t> </a:t>
            </a:r>
            <a:r>
              <a:rPr lang="en-US" sz="1800" dirty="0" smtClean="0"/>
              <a:t>   </a:t>
            </a:r>
            <a:r>
              <a:rPr lang="en-US" sz="1800" b="1" dirty="0" smtClean="0"/>
              <a:t>Amphetamines </a:t>
            </a:r>
          </a:p>
          <a:p>
            <a:pPr marL="0" indent="0">
              <a:buNone/>
            </a:pPr>
            <a:r>
              <a:rPr lang="en-US" sz="2000" dirty="0" smtClean="0"/>
              <a:t>  *</a:t>
            </a:r>
            <a:r>
              <a:rPr lang="en-US" sz="1800" dirty="0" smtClean="0"/>
              <a:t>chlorpromazine</a:t>
            </a:r>
            <a:r>
              <a:rPr lang="en-US" sz="1800" dirty="0"/>
              <a:t>, cyclobenzaprine, </a:t>
            </a:r>
            <a:r>
              <a:rPr lang="en-US" sz="1800" dirty="0" err="1"/>
              <a:t>thioridazine</a:t>
            </a:r>
            <a:r>
              <a:rPr lang="en-US" sz="1800" dirty="0"/>
              <a:t>, diphenhydramine, </a:t>
            </a:r>
            <a:r>
              <a:rPr lang="en-US" sz="1800" dirty="0" smtClean="0"/>
              <a:t>  </a:t>
            </a:r>
          </a:p>
          <a:p>
            <a:pPr marL="0" indent="0">
              <a:buNone/>
            </a:pPr>
            <a:r>
              <a:rPr lang="en-US" sz="1800" dirty="0"/>
              <a:t> </a:t>
            </a:r>
            <a:r>
              <a:rPr lang="en-US" sz="1800" dirty="0" smtClean="0"/>
              <a:t>   </a:t>
            </a:r>
            <a:r>
              <a:rPr lang="en-US" sz="1800" dirty="0" err="1" smtClean="0"/>
              <a:t>cyproheptadine</a:t>
            </a:r>
            <a:r>
              <a:rPr lang="en-US" sz="1800" dirty="0" smtClean="0"/>
              <a:t>, carbamazepine </a:t>
            </a:r>
            <a:r>
              <a:rPr lang="en-US" sz="1800" dirty="0"/>
              <a:t>for </a:t>
            </a:r>
            <a:r>
              <a:rPr lang="en-US" sz="1800" b="1" dirty="0"/>
              <a:t>TCA</a:t>
            </a:r>
          </a:p>
          <a:p>
            <a:pPr marL="0" indent="0">
              <a:buNone/>
            </a:pPr>
            <a:endParaRPr lang="en-US" sz="2400" dirty="0"/>
          </a:p>
        </p:txBody>
      </p:sp>
    </p:spTree>
    <p:extLst>
      <p:ext uri="{BB962C8B-B14F-4D97-AF65-F5344CB8AC3E}">
        <p14:creationId xmlns:p14="http://schemas.microsoft.com/office/powerpoint/2010/main" val="32670528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762000"/>
            <a:ext cx="8610600" cy="5334000"/>
          </a:xfrm>
        </p:spPr>
        <p:txBody>
          <a:bodyPr>
            <a:normAutofit/>
          </a:bodyPr>
          <a:lstStyle/>
          <a:p>
            <a:pPr>
              <a:buFont typeface="Wingdings" panose="05000000000000000000" pitchFamily="2" charset="2"/>
              <a:buChar char="ü"/>
            </a:pPr>
            <a:r>
              <a:rPr lang="en-US" dirty="0"/>
              <a:t> Negative results</a:t>
            </a:r>
            <a:r>
              <a:rPr lang="en-US" dirty="0" smtClean="0"/>
              <a:t>:</a:t>
            </a:r>
          </a:p>
          <a:p>
            <a:pPr marL="0" indent="0">
              <a:buNone/>
            </a:pPr>
            <a:endParaRPr lang="en-US" dirty="0"/>
          </a:p>
          <a:p>
            <a:pPr marL="0" indent="0">
              <a:buNone/>
            </a:pPr>
            <a:r>
              <a:rPr lang="en-US" dirty="0" smtClean="0"/>
              <a:t>- May </a:t>
            </a:r>
            <a:r>
              <a:rPr lang="en-US" dirty="0"/>
              <a:t>be due to sampling </a:t>
            </a:r>
            <a:r>
              <a:rPr lang="en-US" dirty="0" smtClean="0"/>
              <a:t>error</a:t>
            </a:r>
          </a:p>
          <a:p>
            <a:pPr marL="0" indent="0">
              <a:buNone/>
            </a:pPr>
            <a:r>
              <a:rPr lang="en-US" dirty="0" smtClean="0"/>
              <a:t>   *</a:t>
            </a:r>
            <a:r>
              <a:rPr lang="en-US" sz="2000" dirty="0" smtClean="0"/>
              <a:t>very </a:t>
            </a:r>
            <a:r>
              <a:rPr lang="en-US" sz="2000" dirty="0"/>
              <a:t>dilute urine after </a:t>
            </a:r>
            <a:r>
              <a:rPr lang="en-US" sz="2000" dirty="0" smtClean="0"/>
              <a:t>hydration</a:t>
            </a:r>
          </a:p>
          <a:p>
            <a:pPr marL="0" indent="0">
              <a:buNone/>
            </a:pPr>
            <a:endParaRPr lang="en-US" dirty="0" smtClean="0"/>
          </a:p>
          <a:p>
            <a:pPr marL="0" indent="0">
              <a:buNone/>
            </a:pPr>
            <a:r>
              <a:rPr lang="en-US" dirty="0" smtClean="0"/>
              <a:t>- May be not assay </a:t>
            </a:r>
            <a:r>
              <a:rPr lang="en-US" dirty="0"/>
              <a:t>specificity </a:t>
            </a:r>
            <a:endParaRPr lang="en-US" dirty="0" smtClean="0"/>
          </a:p>
          <a:p>
            <a:pPr marL="0" indent="0">
              <a:buNone/>
            </a:pPr>
            <a:r>
              <a:rPr lang="en-US" sz="2000" dirty="0" smtClean="0"/>
              <a:t>*Opioid </a:t>
            </a:r>
            <a:r>
              <a:rPr lang="en-US" sz="2000" dirty="0"/>
              <a:t>screens do not detect methadone and </a:t>
            </a:r>
            <a:r>
              <a:rPr lang="en-US" sz="2000" dirty="0" err="1" smtClean="0"/>
              <a:t>meperidine</a:t>
            </a:r>
            <a:r>
              <a:rPr lang="en-US" sz="2000" dirty="0" smtClean="0"/>
              <a:t> </a:t>
            </a:r>
            <a:endParaRPr lang="en-US" sz="2000" dirty="0"/>
          </a:p>
          <a:p>
            <a:pPr marL="0" indent="0">
              <a:buNone/>
            </a:pPr>
            <a:r>
              <a:rPr lang="en-US" sz="2000" dirty="0" smtClean="0"/>
              <a:t>*Amphetamine </a:t>
            </a:r>
            <a:r>
              <a:rPr lang="en-US" sz="2000" dirty="0"/>
              <a:t>screens do not detect </a:t>
            </a:r>
            <a:r>
              <a:rPr lang="en-US" sz="2000" dirty="0" smtClean="0"/>
              <a:t>3,4methylenedioxy- methamphetamine </a:t>
            </a:r>
          </a:p>
          <a:p>
            <a:pPr marL="0" indent="0">
              <a:buNone/>
            </a:pPr>
            <a:r>
              <a:rPr lang="en-US" sz="2000" dirty="0" smtClean="0"/>
              <a:t>                 </a:t>
            </a:r>
            <a:r>
              <a:rPr lang="en-US" sz="2000" dirty="0"/>
              <a:t>known as "ecstasy" (shortened to "E", "X", or "XTC")</a:t>
            </a:r>
          </a:p>
          <a:p>
            <a:pPr marL="0" indent="0">
              <a:buNone/>
            </a:pPr>
            <a:r>
              <a:rPr lang="en-US" sz="2000" dirty="0" smtClean="0"/>
              <a:t>*</a:t>
            </a:r>
            <a:r>
              <a:rPr lang="en-US" sz="2000" dirty="0" smtClean="0"/>
              <a:t>Benzodiazepine </a:t>
            </a:r>
            <a:r>
              <a:rPr lang="en-US" sz="2000" dirty="0"/>
              <a:t>screens do not detect </a:t>
            </a:r>
            <a:r>
              <a:rPr lang="en-US" sz="2000" dirty="0" smtClean="0"/>
              <a:t>flunitrazepam </a:t>
            </a:r>
            <a:r>
              <a:rPr lang="en-US" sz="2000" dirty="0"/>
              <a:t>(known as Rohypnol)</a:t>
            </a:r>
            <a:endParaRPr lang="en-US" sz="2000" dirty="0" smtClean="0"/>
          </a:p>
          <a:p>
            <a:pPr marL="0" indent="0">
              <a:buNone/>
            </a:pPr>
            <a:endParaRPr lang="en-US" sz="2000" dirty="0"/>
          </a:p>
          <a:p>
            <a:pPr marL="0" indent="0">
              <a:buNone/>
            </a:pPr>
            <a:endParaRPr lang="en-US" sz="2000" dirty="0" smtClean="0"/>
          </a:p>
          <a:p>
            <a:pPr marL="0" indent="0">
              <a:buNone/>
            </a:pPr>
            <a:endParaRPr lang="en-US" dirty="0"/>
          </a:p>
        </p:txBody>
      </p:sp>
    </p:spTree>
    <p:extLst>
      <p:ext uri="{BB962C8B-B14F-4D97-AF65-F5344CB8AC3E}">
        <p14:creationId xmlns:p14="http://schemas.microsoft.com/office/powerpoint/2010/main" val="27257037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953000"/>
          </a:xfrm>
        </p:spPr>
        <p:txBody>
          <a:bodyPr>
            <a:normAutofit fontScale="92500"/>
          </a:bodyPr>
          <a:lstStyle/>
          <a:p>
            <a:pPr>
              <a:buFont typeface="Wingdings" pitchFamily="2" charset="2"/>
              <a:buChar char="ü"/>
            </a:pPr>
            <a:r>
              <a:rPr lang="en-US" sz="2400" dirty="0"/>
              <a:t>The first priority </a:t>
            </a:r>
            <a:r>
              <a:rPr lang="en-US" sz="2400" dirty="0" smtClean="0"/>
              <a:t>is </a:t>
            </a:r>
            <a:r>
              <a:rPr lang="en-US" sz="2400" dirty="0"/>
              <a:t>CABs (</a:t>
            </a:r>
            <a:r>
              <a:rPr lang="en-US" sz="2400" dirty="0" smtClean="0"/>
              <a:t>Circulation , Airway , Breathing)</a:t>
            </a:r>
          </a:p>
          <a:p>
            <a:pPr marL="0" indent="0">
              <a:buNone/>
            </a:pPr>
            <a:endParaRPr lang="en-US" sz="2400" dirty="0" smtClean="0"/>
          </a:p>
          <a:p>
            <a:pPr>
              <a:buFont typeface="Wingdings" pitchFamily="2" charset="2"/>
              <a:buChar char="ü"/>
            </a:pPr>
            <a:r>
              <a:rPr lang="en-US" sz="2400" dirty="0" smtClean="0"/>
              <a:t>ED diagnosis (History, Physical Exam, Toxicological Screen)</a:t>
            </a:r>
          </a:p>
          <a:p>
            <a:pPr marL="0" indent="0">
              <a:buNone/>
            </a:pPr>
            <a:endParaRPr lang="en-US" sz="2400" dirty="0" smtClean="0"/>
          </a:p>
          <a:p>
            <a:pPr>
              <a:buFont typeface="Wingdings" pitchFamily="2" charset="2"/>
              <a:buChar char="ü"/>
            </a:pPr>
            <a:r>
              <a:rPr lang="en-US" sz="2400" dirty="0" err="1"/>
              <a:t>Approch</a:t>
            </a:r>
            <a:r>
              <a:rPr lang="en-US" sz="2400" dirty="0"/>
              <a:t> to </a:t>
            </a:r>
            <a:r>
              <a:rPr lang="en-US" sz="2400" dirty="0" smtClean="0"/>
              <a:t>LOC!</a:t>
            </a:r>
          </a:p>
          <a:p>
            <a:pPr marL="0" indent="0">
              <a:buNone/>
            </a:pPr>
            <a:endParaRPr lang="en-US" sz="2400" dirty="0"/>
          </a:p>
          <a:p>
            <a:pPr>
              <a:buFont typeface="Wingdings" pitchFamily="2" charset="2"/>
              <a:buChar char="ü"/>
            </a:pPr>
            <a:r>
              <a:rPr lang="en-US" sz="2400" dirty="0" smtClean="0"/>
              <a:t>Antidotes:</a:t>
            </a:r>
          </a:p>
          <a:p>
            <a:pPr marL="0" indent="0">
              <a:buNone/>
            </a:pPr>
            <a:r>
              <a:rPr lang="en-US" sz="2400" dirty="0" smtClean="0"/>
              <a:t>    Use </a:t>
            </a:r>
            <a:r>
              <a:rPr lang="en-US" sz="2400" dirty="0"/>
              <a:t>of antidotes </a:t>
            </a:r>
            <a:r>
              <a:rPr lang="en-US" sz="2400" dirty="0" smtClean="0"/>
              <a:t>is </a:t>
            </a:r>
            <a:r>
              <a:rPr lang="en-US" sz="2400" dirty="0"/>
              <a:t>essential in </a:t>
            </a:r>
            <a:r>
              <a:rPr lang="en-US" sz="2400" dirty="0" smtClean="0"/>
              <a:t>the treatment </a:t>
            </a:r>
            <a:r>
              <a:rPr lang="en-US" sz="2400" dirty="0"/>
              <a:t>of poisoned </a:t>
            </a:r>
            <a:endParaRPr lang="en-US" sz="2400" dirty="0" smtClean="0"/>
          </a:p>
          <a:p>
            <a:pPr marL="0" indent="0">
              <a:buNone/>
            </a:pPr>
            <a:r>
              <a:rPr lang="en-US" sz="2400" dirty="0"/>
              <a:t> </a:t>
            </a:r>
            <a:r>
              <a:rPr lang="en-US" sz="2400" dirty="0" smtClean="0"/>
              <a:t>   patients</a:t>
            </a:r>
            <a:r>
              <a:rPr lang="en-US" sz="2400" dirty="0"/>
              <a:t>, only in very rare </a:t>
            </a:r>
            <a:r>
              <a:rPr lang="en-US" sz="2400" dirty="0" smtClean="0"/>
              <a:t>instances (cyanide </a:t>
            </a:r>
            <a:r>
              <a:rPr lang="en-US" sz="2400" dirty="0"/>
              <a:t>poisoning) </a:t>
            </a:r>
            <a:endParaRPr lang="en-US" sz="2400" dirty="0" smtClean="0"/>
          </a:p>
          <a:p>
            <a:pPr marL="0" indent="0">
              <a:buNone/>
            </a:pPr>
            <a:r>
              <a:rPr lang="en-US" sz="2400" dirty="0"/>
              <a:t> </a:t>
            </a:r>
            <a:r>
              <a:rPr lang="en-US" sz="2400" dirty="0" smtClean="0"/>
              <a:t>   does </a:t>
            </a:r>
            <a:r>
              <a:rPr lang="en-US" sz="2400" dirty="0"/>
              <a:t>the administration of </a:t>
            </a:r>
            <a:r>
              <a:rPr lang="en-US" sz="2400" dirty="0" smtClean="0"/>
              <a:t>an </a:t>
            </a:r>
            <a:r>
              <a:rPr lang="en-US" sz="2400" dirty="0"/>
              <a:t>antidote </a:t>
            </a:r>
            <a:r>
              <a:rPr lang="en-US" sz="2400" dirty="0" smtClean="0">
                <a:solidFill>
                  <a:srgbClr val="FF0000"/>
                </a:solidFill>
              </a:rPr>
              <a:t>after ABCs</a:t>
            </a:r>
          </a:p>
          <a:p>
            <a:pPr marL="0" indent="0">
              <a:buNone/>
            </a:pPr>
            <a:endParaRPr lang="en-US" sz="2400" dirty="0" smtClean="0"/>
          </a:p>
          <a:p>
            <a:pPr>
              <a:buFont typeface="Wingdings" pitchFamily="2" charset="2"/>
              <a:buChar char="ü"/>
            </a:pPr>
            <a:r>
              <a:rPr lang="en-US" sz="2400" dirty="0" smtClean="0"/>
              <a:t>General </a:t>
            </a:r>
            <a:r>
              <a:rPr lang="en-US" sz="2400" dirty="0"/>
              <a:t>Decontamination</a:t>
            </a:r>
          </a:p>
          <a:p>
            <a:pPr marL="0" indent="0">
              <a:buNone/>
            </a:pPr>
            <a:endParaRPr lang="en-US" sz="2400" dirty="0"/>
          </a:p>
          <a:p>
            <a:pPr>
              <a:buFont typeface="Wingdings" pitchFamily="2" charset="2"/>
              <a:buChar char="ü"/>
            </a:pPr>
            <a:endParaRPr lang="en-US" sz="2400" dirty="0" smtClean="0"/>
          </a:p>
          <a:p>
            <a:pPr>
              <a:buFont typeface="Wingdings" pitchFamily="2" charset="2"/>
              <a:buChar char="ü"/>
            </a:pPr>
            <a:endParaRPr lang="en-US" sz="2400" dirty="0" smtClean="0"/>
          </a:p>
          <a:p>
            <a:pPr>
              <a:buFont typeface="Wingdings" pitchFamily="2" charset="2"/>
              <a:buChar char="ü"/>
            </a:pPr>
            <a:endParaRPr lang="en-US" sz="2400" dirty="0"/>
          </a:p>
        </p:txBody>
      </p:sp>
      <p:sp>
        <p:nvSpPr>
          <p:cNvPr id="3" name="Title 2"/>
          <p:cNvSpPr>
            <a:spLocks noGrp="1"/>
          </p:cNvSpPr>
          <p:nvPr>
            <p:ph type="title"/>
          </p:nvPr>
        </p:nvSpPr>
        <p:spPr/>
        <p:txBody>
          <a:bodyPr/>
          <a:lstStyle/>
          <a:p>
            <a:pPr algn="ctr"/>
            <a:r>
              <a:rPr lang="en-US" dirty="0">
                <a:solidFill>
                  <a:srgbClr val="FF0000"/>
                </a:solidFill>
              </a:rPr>
              <a:t>ED </a:t>
            </a:r>
            <a:r>
              <a:rPr lang="en-US" dirty="0" smtClean="0">
                <a:solidFill>
                  <a:srgbClr val="FF0000"/>
                </a:solidFill>
              </a:rPr>
              <a:t>Management</a:t>
            </a:r>
            <a:endParaRPr lang="en-US" dirty="0">
              <a:solidFill>
                <a:srgbClr val="FF0000"/>
              </a:solidFill>
            </a:endParaRPr>
          </a:p>
        </p:txBody>
      </p:sp>
    </p:spTree>
    <p:extLst>
      <p:ext uri="{BB962C8B-B14F-4D97-AF65-F5344CB8AC3E}">
        <p14:creationId xmlns:p14="http://schemas.microsoft.com/office/powerpoint/2010/main" val="2332899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381000"/>
            <a:ext cx="8382000" cy="6019800"/>
          </a:xfrm>
        </p:spPr>
        <p:txBody>
          <a:bodyPr>
            <a:normAutofit fontScale="92500"/>
          </a:bodyPr>
          <a:lstStyle/>
          <a:p>
            <a:pPr>
              <a:buFont typeface="Wingdings" pitchFamily="2" charset="2"/>
              <a:buChar char="Ø"/>
            </a:pPr>
            <a:r>
              <a:rPr lang="en-US" sz="3000" b="1" dirty="0" smtClean="0">
                <a:solidFill>
                  <a:srgbClr val="FF0000"/>
                </a:solidFill>
              </a:rPr>
              <a:t>Approach  to  LOC</a:t>
            </a:r>
          </a:p>
          <a:p>
            <a:pPr marL="0" indent="0">
              <a:buNone/>
            </a:pPr>
            <a:endParaRPr lang="en-US" sz="3000" b="1" dirty="0" smtClean="0"/>
          </a:p>
          <a:p>
            <a:pPr>
              <a:buFont typeface="Wingdings" pitchFamily="2" charset="2"/>
              <a:buChar char="ü"/>
            </a:pPr>
            <a:r>
              <a:rPr lang="en-US" dirty="0" smtClean="0"/>
              <a:t>Patients </a:t>
            </a:r>
            <a:r>
              <a:rPr lang="en-US" dirty="0"/>
              <a:t>with </a:t>
            </a:r>
            <a:r>
              <a:rPr lang="en-US" dirty="0" smtClean="0"/>
              <a:t>LOC may </a:t>
            </a:r>
            <a:r>
              <a:rPr lang="en-US" dirty="0"/>
              <a:t>have </a:t>
            </a:r>
            <a:r>
              <a:rPr lang="en-US" dirty="0" smtClean="0"/>
              <a:t>: h</a:t>
            </a:r>
            <a:r>
              <a:rPr lang="en-US" sz="2400" dirty="0" smtClean="0"/>
              <a:t>ypoxia</a:t>
            </a:r>
            <a:r>
              <a:rPr lang="en-US" sz="2400" dirty="0"/>
              <a:t>, opioid intoxication, </a:t>
            </a:r>
            <a:endParaRPr lang="en-US" sz="2400" dirty="0" smtClean="0"/>
          </a:p>
          <a:p>
            <a:pPr marL="0" indent="0">
              <a:buNone/>
            </a:pPr>
            <a:r>
              <a:rPr lang="en-US" sz="2400" dirty="0"/>
              <a:t> </a:t>
            </a:r>
            <a:r>
              <a:rPr lang="en-US" sz="2400" dirty="0" smtClean="0"/>
              <a:t>   hypoglycemia</a:t>
            </a:r>
            <a:r>
              <a:rPr lang="en-US" sz="2400" dirty="0"/>
              <a:t>, </a:t>
            </a:r>
            <a:r>
              <a:rPr lang="en-US" sz="2400" dirty="0" smtClean="0"/>
              <a:t>Wernicke encephalopathy</a:t>
            </a:r>
          </a:p>
          <a:p>
            <a:pPr marL="0" indent="0">
              <a:buNone/>
            </a:pPr>
            <a:endParaRPr lang="en-US" sz="2400" dirty="0" smtClean="0"/>
          </a:p>
          <a:p>
            <a:pPr>
              <a:buFont typeface="Wingdings" pitchFamily="2" charset="2"/>
              <a:buChar char="ü"/>
            </a:pPr>
            <a:r>
              <a:rPr lang="en-US" sz="2400" dirty="0" smtClean="0"/>
              <a:t>Empiric </a:t>
            </a:r>
            <a:r>
              <a:rPr lang="en-US" sz="2400" dirty="0"/>
              <a:t>administration of antidotes </a:t>
            </a:r>
            <a:r>
              <a:rPr lang="en-US" sz="2400" dirty="0" smtClean="0"/>
              <a:t>(coma cocktail) including :   </a:t>
            </a:r>
          </a:p>
          <a:p>
            <a:pPr marL="0" indent="0">
              <a:buNone/>
            </a:pPr>
            <a:r>
              <a:rPr lang="en-US" sz="2400" dirty="0" smtClean="0"/>
              <a:t>                      </a:t>
            </a:r>
            <a:r>
              <a:rPr lang="en-US" sz="2400" b="1" dirty="0" smtClean="0"/>
              <a:t>oxygen</a:t>
            </a:r>
            <a:r>
              <a:rPr lang="en-US" sz="2400" b="1" dirty="0"/>
              <a:t>, naloxone, glucose, </a:t>
            </a:r>
            <a:r>
              <a:rPr lang="en-US" sz="2400" b="1" dirty="0" smtClean="0"/>
              <a:t>thiamine</a:t>
            </a:r>
          </a:p>
          <a:p>
            <a:pPr marL="0" indent="0">
              <a:buNone/>
            </a:pPr>
            <a:r>
              <a:rPr lang="en-US" sz="2400" dirty="0"/>
              <a:t> </a:t>
            </a:r>
            <a:r>
              <a:rPr lang="en-US" sz="2400" dirty="0" smtClean="0"/>
              <a:t>   </a:t>
            </a:r>
            <a:r>
              <a:rPr lang="en-US" sz="1600" dirty="0" smtClean="0"/>
              <a:t>should </a:t>
            </a:r>
            <a:r>
              <a:rPr lang="en-US" sz="1600" dirty="0"/>
              <a:t>be considered after the medical history, vital signs, </a:t>
            </a:r>
            <a:r>
              <a:rPr lang="en-US" sz="1600" dirty="0" smtClean="0"/>
              <a:t>immediately </a:t>
            </a:r>
            <a:r>
              <a:rPr lang="en-US" sz="1600" dirty="0"/>
              <a:t>available laboratory </a:t>
            </a:r>
            <a:r>
              <a:rPr lang="en-US" sz="1600" dirty="0" smtClean="0"/>
              <a:t>data</a:t>
            </a:r>
          </a:p>
          <a:p>
            <a:pPr>
              <a:buFont typeface="Arial" pitchFamily="34" charset="0"/>
              <a:buChar char="•"/>
            </a:pPr>
            <a:r>
              <a:rPr lang="en-US" sz="2400" dirty="0" smtClean="0"/>
              <a:t>O2  therapy</a:t>
            </a:r>
          </a:p>
          <a:p>
            <a:pPr>
              <a:buFont typeface="Arial" pitchFamily="34" charset="0"/>
              <a:buChar char="•"/>
            </a:pPr>
            <a:r>
              <a:rPr lang="en-US" sz="2400" dirty="0" smtClean="0"/>
              <a:t>IV  Glucose </a:t>
            </a:r>
            <a:r>
              <a:rPr lang="en-US" sz="2400" dirty="0"/>
              <a:t>should be administered when serum glucose level </a:t>
            </a:r>
            <a:endParaRPr lang="en-US" sz="2400" dirty="0" smtClean="0"/>
          </a:p>
          <a:p>
            <a:pPr marL="0" indent="0">
              <a:buNone/>
            </a:pPr>
            <a:r>
              <a:rPr lang="en-US" sz="2400" dirty="0"/>
              <a:t> </a:t>
            </a:r>
            <a:r>
              <a:rPr lang="en-US" sz="2400" dirty="0" smtClean="0"/>
              <a:t>   cannot </a:t>
            </a:r>
            <a:r>
              <a:rPr lang="en-US" sz="2400" dirty="0"/>
              <a:t>be rapidly ascertained or </a:t>
            </a:r>
            <a:r>
              <a:rPr lang="en-US" sz="2400" dirty="0" smtClean="0"/>
              <a:t>hypoglycemia </a:t>
            </a:r>
            <a:r>
              <a:rPr lang="en-US" sz="2400" dirty="0"/>
              <a:t>is </a:t>
            </a:r>
            <a:r>
              <a:rPr lang="en-US" sz="2400" dirty="0" smtClean="0"/>
              <a:t>confirmed</a:t>
            </a:r>
          </a:p>
          <a:p>
            <a:pPr marL="0" indent="0">
              <a:buNone/>
            </a:pPr>
            <a:endParaRPr lang="en-US" sz="2400" dirty="0" smtClean="0"/>
          </a:p>
          <a:p>
            <a:pPr>
              <a:buFont typeface="Arial" pitchFamily="34" charset="0"/>
              <a:buChar char="•"/>
            </a:pPr>
            <a:r>
              <a:rPr lang="en-US" sz="2400" dirty="0" smtClean="0"/>
              <a:t>IV  Thiamine </a:t>
            </a:r>
          </a:p>
          <a:p>
            <a:pPr marL="0" indent="0">
              <a:buNone/>
            </a:pPr>
            <a:r>
              <a:rPr lang="en-US" sz="2400" dirty="0"/>
              <a:t> </a:t>
            </a:r>
            <a:r>
              <a:rPr lang="en-US" sz="2400" dirty="0" smtClean="0"/>
              <a:t>    acute </a:t>
            </a:r>
            <a:r>
              <a:rPr lang="en-US" sz="2400" dirty="0"/>
              <a:t>Wernicke encephalopathy </a:t>
            </a:r>
            <a:endParaRPr lang="en-US" sz="2400" dirty="0" smtClean="0"/>
          </a:p>
          <a:p>
            <a:pPr marL="0" indent="0">
              <a:buNone/>
            </a:pPr>
            <a:endParaRPr lang="en-US" sz="2400" dirty="0"/>
          </a:p>
          <a:p>
            <a:pPr>
              <a:buFont typeface="Wingdings" pitchFamily="2" charset="2"/>
              <a:buChar char="ü"/>
            </a:pPr>
            <a:endParaRPr lang="en-US" sz="2400" dirty="0"/>
          </a:p>
          <a:p>
            <a:pPr marL="0" indent="0">
              <a:buNone/>
            </a:pPr>
            <a:endParaRPr lang="en-US" sz="2400" dirty="0"/>
          </a:p>
        </p:txBody>
      </p:sp>
    </p:spTree>
    <p:extLst>
      <p:ext uri="{BB962C8B-B14F-4D97-AF65-F5344CB8AC3E}">
        <p14:creationId xmlns:p14="http://schemas.microsoft.com/office/powerpoint/2010/main" val="11262754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6019800"/>
          </a:xfrm>
        </p:spPr>
        <p:txBody>
          <a:bodyPr>
            <a:normAutofit/>
          </a:bodyPr>
          <a:lstStyle/>
          <a:p>
            <a:pPr>
              <a:buFont typeface="Arial" pitchFamily="34" charset="0"/>
              <a:buChar char="•"/>
            </a:pPr>
            <a:r>
              <a:rPr lang="en-US" dirty="0" smtClean="0"/>
              <a:t>IV/IM  Naloxone</a:t>
            </a:r>
          </a:p>
          <a:p>
            <a:pPr marL="0" indent="0">
              <a:buNone/>
            </a:pPr>
            <a:endParaRPr lang="en-US" dirty="0" smtClean="0"/>
          </a:p>
          <a:p>
            <a:pPr marL="0" indent="0">
              <a:buNone/>
            </a:pPr>
            <a:r>
              <a:rPr lang="en-US" dirty="0"/>
              <a:t> </a:t>
            </a:r>
            <a:r>
              <a:rPr lang="en-US" dirty="0" smtClean="0"/>
              <a:t>  - </a:t>
            </a:r>
            <a:r>
              <a:rPr lang="en-US" sz="2000" dirty="0" smtClean="0"/>
              <a:t>competitive </a:t>
            </a:r>
            <a:r>
              <a:rPr lang="en-US" sz="2000" dirty="0"/>
              <a:t>opioid antagonist without any intrinsic </a:t>
            </a:r>
            <a:r>
              <a:rPr lang="en-US" sz="2000" dirty="0" smtClean="0"/>
              <a:t>toxicity</a:t>
            </a:r>
          </a:p>
          <a:p>
            <a:pPr marL="0" indent="0">
              <a:buNone/>
            </a:pPr>
            <a:endParaRPr lang="en-US" sz="2000" dirty="0"/>
          </a:p>
          <a:p>
            <a:pPr marL="0" indent="0">
              <a:buNone/>
            </a:pPr>
            <a:r>
              <a:rPr lang="en-US" sz="2000" dirty="0" smtClean="0"/>
              <a:t>    - Apnea, Gasping, Hypoventilation (RR </a:t>
            </a:r>
            <a:r>
              <a:rPr lang="en-US" sz="2000" dirty="0"/>
              <a:t>&lt;</a:t>
            </a:r>
            <a:r>
              <a:rPr lang="en-US" sz="2000" dirty="0" smtClean="0"/>
              <a:t>12/min)</a:t>
            </a:r>
          </a:p>
          <a:p>
            <a:pPr marL="0" indent="0">
              <a:buNone/>
            </a:pPr>
            <a:endParaRPr lang="en-US" sz="2000" dirty="0" smtClean="0"/>
          </a:p>
          <a:p>
            <a:pPr marL="0" indent="0">
              <a:buNone/>
            </a:pPr>
            <a:r>
              <a:rPr lang="en-US" sz="2000" dirty="0" smtClean="0"/>
              <a:t>    - Using  </a:t>
            </a:r>
            <a:r>
              <a:rPr lang="en-US" sz="2000" dirty="0" err="1" smtClean="0"/>
              <a:t>myosis</a:t>
            </a:r>
            <a:r>
              <a:rPr lang="en-US" sz="2000" dirty="0" smtClean="0"/>
              <a:t>  </a:t>
            </a:r>
            <a:r>
              <a:rPr lang="en-US" sz="2000" dirty="0"/>
              <a:t>as the sole indication for naloxone administration is </a:t>
            </a:r>
            <a:r>
              <a:rPr lang="en-US" sz="2000" dirty="0" smtClean="0"/>
              <a:t>  </a:t>
            </a:r>
          </a:p>
          <a:p>
            <a:pPr marL="0" indent="0">
              <a:buNone/>
            </a:pPr>
            <a:r>
              <a:rPr lang="en-US" sz="2000" dirty="0"/>
              <a:t> </a:t>
            </a:r>
            <a:r>
              <a:rPr lang="en-US" sz="2000" dirty="0" smtClean="0"/>
              <a:t>     unreliable</a:t>
            </a:r>
            <a:r>
              <a:rPr lang="en-US" sz="2000" dirty="0"/>
              <a:t>, because many other toxins can produce small pupils along </a:t>
            </a:r>
            <a:r>
              <a:rPr lang="en-US" sz="2000" dirty="0" smtClean="0"/>
              <a:t> </a:t>
            </a:r>
          </a:p>
          <a:p>
            <a:pPr marL="0" indent="0">
              <a:buNone/>
            </a:pPr>
            <a:r>
              <a:rPr lang="en-US" sz="2000" dirty="0"/>
              <a:t> </a:t>
            </a:r>
            <a:r>
              <a:rPr lang="en-US" sz="2000" dirty="0" smtClean="0"/>
              <a:t>     with </a:t>
            </a:r>
            <a:r>
              <a:rPr lang="en-US" sz="2000" dirty="0"/>
              <a:t>mental status depression, and some opioids classically leave </a:t>
            </a:r>
            <a:r>
              <a:rPr lang="en-US" sz="2000" dirty="0" smtClean="0"/>
              <a:t> </a:t>
            </a:r>
          </a:p>
          <a:p>
            <a:pPr marL="0" indent="0">
              <a:buNone/>
            </a:pPr>
            <a:r>
              <a:rPr lang="en-US" sz="2000" dirty="0"/>
              <a:t> </a:t>
            </a:r>
            <a:r>
              <a:rPr lang="en-US" sz="2000" dirty="0" smtClean="0"/>
              <a:t>     pupil </a:t>
            </a:r>
            <a:r>
              <a:rPr lang="en-US" sz="2000" dirty="0"/>
              <a:t>size unaltered </a:t>
            </a:r>
            <a:r>
              <a:rPr lang="en-US" sz="2000" dirty="0" smtClean="0"/>
              <a:t>(</a:t>
            </a:r>
            <a:r>
              <a:rPr lang="en-US" sz="2000" dirty="0" err="1" smtClean="0"/>
              <a:t>meperidine</a:t>
            </a:r>
            <a:r>
              <a:rPr lang="en-US" sz="2000" dirty="0"/>
              <a:t>, propoxyphene</a:t>
            </a:r>
            <a:r>
              <a:rPr lang="en-US" sz="2000" dirty="0" smtClean="0"/>
              <a:t>)</a:t>
            </a:r>
          </a:p>
          <a:p>
            <a:pPr marL="0" indent="0">
              <a:buNone/>
            </a:pPr>
            <a:endParaRPr lang="en-US" sz="2000" dirty="0"/>
          </a:p>
          <a:p>
            <a:pPr marL="0" indent="0">
              <a:buNone/>
            </a:pPr>
            <a:endParaRPr lang="en-US" sz="2000" dirty="0" smtClean="0"/>
          </a:p>
          <a:p>
            <a:pPr marL="0" indent="0">
              <a:buNone/>
            </a:pPr>
            <a:r>
              <a:rPr lang="en-US" sz="2000" dirty="0" smtClean="0"/>
              <a:t>     - </a:t>
            </a:r>
            <a:r>
              <a:rPr lang="en-US" sz="2000" dirty="0"/>
              <a:t>Side effect: acute opioid withdrawal syndrome</a:t>
            </a:r>
          </a:p>
          <a:p>
            <a:pPr marL="0" indent="0">
              <a:buNone/>
            </a:pPr>
            <a:r>
              <a:rPr lang="en-US" sz="2000" dirty="0"/>
              <a:t>                        </a:t>
            </a:r>
            <a:r>
              <a:rPr lang="en-US" sz="2000" dirty="0" smtClean="0"/>
              <a:t>   </a:t>
            </a:r>
            <a:r>
              <a:rPr lang="en-US" sz="2000" dirty="0"/>
              <a:t>is never life-threatening in adults  1)Agitation</a:t>
            </a:r>
          </a:p>
          <a:p>
            <a:pPr marL="0" indent="0">
              <a:buNone/>
            </a:pPr>
            <a:r>
              <a:rPr lang="en-US" sz="2000" dirty="0"/>
              <a:t>                                                                                    </a:t>
            </a:r>
            <a:r>
              <a:rPr lang="en-US" sz="2000" dirty="0" smtClean="0"/>
              <a:t>  2)Vomiting </a:t>
            </a:r>
            <a:r>
              <a:rPr lang="en-US" sz="2000" dirty="0"/>
              <a:t>(aspiration)</a:t>
            </a:r>
          </a:p>
          <a:p>
            <a:pPr marL="0" indent="0">
              <a:buNone/>
            </a:pPr>
            <a:endParaRPr lang="en-US" sz="2000" dirty="0"/>
          </a:p>
          <a:p>
            <a:pPr marL="0" indent="0">
              <a:buNone/>
            </a:pPr>
            <a:endParaRPr lang="en-US" sz="2000" dirty="0"/>
          </a:p>
          <a:p>
            <a:pPr>
              <a:buFont typeface="Wingdings" pitchFamily="2" charset="2"/>
              <a:buChar char="ü"/>
            </a:pPr>
            <a:endParaRPr lang="en-US" dirty="0"/>
          </a:p>
        </p:txBody>
      </p:sp>
    </p:spTree>
    <p:extLst>
      <p:ext uri="{BB962C8B-B14F-4D97-AF65-F5344CB8AC3E}">
        <p14:creationId xmlns:p14="http://schemas.microsoft.com/office/powerpoint/2010/main" val="37301392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1.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1000" y="304800"/>
            <a:ext cx="8382000" cy="609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1418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r>
              <a:rPr lang="en-US" i="1" dirty="0" err="1"/>
              <a:t>kavous</a:t>
            </a:r>
            <a:r>
              <a:rPr lang="en-US" i="1" dirty="0"/>
              <a:t> </a:t>
            </a:r>
            <a:r>
              <a:rPr lang="en-US" i="1" dirty="0" smtClean="0"/>
              <a:t> </a:t>
            </a:r>
            <a:r>
              <a:rPr lang="en-US" i="1" dirty="0" err="1" smtClean="0"/>
              <a:t>Shahsavari</a:t>
            </a:r>
            <a:r>
              <a:rPr lang="en-US" i="1" dirty="0" smtClean="0"/>
              <a:t>  Nia</a:t>
            </a:r>
            <a:r>
              <a:rPr lang="en-US" i="1" dirty="0"/>
              <a:t>. MD</a:t>
            </a:r>
          </a:p>
          <a:p>
            <a:pPr marL="0" indent="0" algn="ctr">
              <a:buNone/>
            </a:pPr>
            <a:r>
              <a:rPr lang="en-US" sz="1700" dirty="0" smtClean="0"/>
              <a:t>Emergency Medicine </a:t>
            </a:r>
            <a:r>
              <a:rPr lang="en-US" sz="1700" dirty="0"/>
              <a:t>Specialist</a:t>
            </a:r>
          </a:p>
          <a:p>
            <a:pPr marL="0" indent="0" algn="ctr">
              <a:buNone/>
            </a:pPr>
            <a:r>
              <a:rPr lang="en-US" sz="1700" dirty="0"/>
              <a:t>Assistant professor </a:t>
            </a:r>
            <a:r>
              <a:rPr lang="en-US" sz="1700" dirty="0" smtClean="0"/>
              <a:t>of </a:t>
            </a:r>
            <a:r>
              <a:rPr lang="en-US" sz="1700" dirty="0"/>
              <a:t>Emergency Medicine</a:t>
            </a:r>
          </a:p>
          <a:p>
            <a:pPr marL="0" indent="0" algn="ctr">
              <a:buNone/>
            </a:pPr>
            <a:r>
              <a:rPr lang="en-US" sz="1700" dirty="0"/>
              <a:t>Faculty of </a:t>
            </a:r>
            <a:r>
              <a:rPr lang="en-US" sz="1700" dirty="0" smtClean="0"/>
              <a:t>Medicine </a:t>
            </a:r>
            <a:r>
              <a:rPr lang="en-US" sz="1700" dirty="0"/>
              <a:t>Tabriz University </a:t>
            </a:r>
            <a:r>
              <a:rPr lang="en-US" sz="1700" dirty="0" smtClean="0"/>
              <a:t>of </a:t>
            </a:r>
            <a:r>
              <a:rPr lang="en-US" sz="1700" dirty="0"/>
              <a:t>Medical Sciences</a:t>
            </a:r>
          </a:p>
          <a:p>
            <a:pPr marL="0" indent="0" algn="ctr">
              <a:buNone/>
            </a:pPr>
            <a:r>
              <a:rPr lang="en-US" sz="1700" dirty="0"/>
              <a:t> Tabriz, Iran</a:t>
            </a:r>
          </a:p>
        </p:txBody>
      </p:sp>
      <p:sp>
        <p:nvSpPr>
          <p:cNvPr id="2" name="Title 1"/>
          <p:cNvSpPr>
            <a:spLocks noGrp="1"/>
          </p:cNvSpPr>
          <p:nvPr>
            <p:ph type="title"/>
          </p:nvPr>
        </p:nvSpPr>
        <p:spPr>
          <a:xfrm>
            <a:off x="457200" y="1447800"/>
            <a:ext cx="8229600" cy="1219200"/>
          </a:xfrm>
        </p:spPr>
        <p:txBody>
          <a:bodyPr>
            <a:normAutofit fontScale="90000"/>
          </a:bodyPr>
          <a:lstStyle/>
          <a:p>
            <a:pPr algn="ctr"/>
            <a:r>
              <a:rPr lang="en-US" dirty="0">
                <a:solidFill>
                  <a:srgbClr val="FF0000"/>
                </a:solidFill>
              </a:rPr>
              <a:t>General Management of Poisoned </a:t>
            </a:r>
            <a:r>
              <a:rPr lang="en-US" dirty="0" smtClean="0">
                <a:solidFill>
                  <a:srgbClr val="FF0000"/>
                </a:solidFill>
              </a:rPr>
              <a:t>Patients </a:t>
            </a:r>
            <a:endParaRPr lang="en-US" dirty="0">
              <a:solidFill>
                <a:srgbClr val="FF0000"/>
              </a:solidFill>
            </a:endParaRPr>
          </a:p>
        </p:txBody>
      </p:sp>
    </p:spTree>
    <p:extLst>
      <p:ext uri="{BB962C8B-B14F-4D97-AF65-F5344CB8AC3E}">
        <p14:creationId xmlns:p14="http://schemas.microsoft.com/office/powerpoint/2010/main" val="37051652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dmin\Desktop\2.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1000" y="381000"/>
            <a:ext cx="8382000" cy="609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02611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dmin\Desktop\3.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1000" y="381000"/>
            <a:ext cx="8382000" cy="601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72214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382000" cy="4953000"/>
          </a:xfrm>
        </p:spPr>
        <p:txBody>
          <a:bodyPr>
            <a:normAutofit/>
          </a:bodyPr>
          <a:lstStyle/>
          <a:p>
            <a:pPr>
              <a:buFont typeface="Wingdings" pitchFamily="2" charset="2"/>
              <a:buChar char="Ø"/>
            </a:pPr>
            <a:r>
              <a:rPr lang="en-US" sz="2400" dirty="0"/>
              <a:t>The general approach to most toxic exposures involves the removal of the patient from the substance and </a:t>
            </a:r>
            <a:r>
              <a:rPr lang="en-US" sz="2400" dirty="0" smtClean="0"/>
              <a:t>the substance </a:t>
            </a:r>
            <a:r>
              <a:rPr lang="en-US" sz="2400" dirty="0"/>
              <a:t>from the </a:t>
            </a:r>
            <a:r>
              <a:rPr lang="en-US" sz="2400" dirty="0" smtClean="0"/>
              <a:t>patient</a:t>
            </a:r>
          </a:p>
          <a:p>
            <a:pPr marL="0" indent="0">
              <a:buNone/>
            </a:pPr>
            <a:endParaRPr lang="en-US" sz="2400" dirty="0" smtClean="0"/>
          </a:p>
          <a:p>
            <a:pPr>
              <a:buFont typeface="Wingdings" pitchFamily="2" charset="2"/>
              <a:buChar char="Ø"/>
            </a:pPr>
            <a:r>
              <a:rPr lang="en-US" sz="2400" dirty="0" smtClean="0"/>
              <a:t>Four  Method :</a:t>
            </a:r>
          </a:p>
          <a:p>
            <a:pPr marL="0" indent="0">
              <a:buNone/>
            </a:pPr>
            <a:r>
              <a:rPr lang="en-US" sz="2400" dirty="0" smtClean="0"/>
              <a:t>    1- </a:t>
            </a:r>
            <a:r>
              <a:rPr lang="en-US" sz="2400" dirty="0"/>
              <a:t>Gross Decontamination </a:t>
            </a:r>
            <a:endParaRPr lang="en-US" sz="2400" dirty="0" smtClean="0"/>
          </a:p>
          <a:p>
            <a:pPr marL="0" indent="0">
              <a:buNone/>
            </a:pPr>
            <a:r>
              <a:rPr lang="en-US" sz="2400" dirty="0"/>
              <a:t> </a:t>
            </a:r>
            <a:r>
              <a:rPr lang="en-US" sz="2400" dirty="0" smtClean="0"/>
              <a:t>   2- </a:t>
            </a:r>
            <a:r>
              <a:rPr lang="en-US" sz="2400" dirty="0"/>
              <a:t>Eye </a:t>
            </a:r>
            <a:r>
              <a:rPr lang="en-US" sz="2400" dirty="0" smtClean="0"/>
              <a:t>Decontamination</a:t>
            </a:r>
          </a:p>
          <a:p>
            <a:pPr marL="0" indent="0">
              <a:buNone/>
            </a:pPr>
            <a:r>
              <a:rPr lang="en-US" sz="2400" dirty="0"/>
              <a:t> </a:t>
            </a:r>
            <a:r>
              <a:rPr lang="en-US" sz="2400" dirty="0" smtClean="0"/>
              <a:t>   </a:t>
            </a:r>
            <a:r>
              <a:rPr lang="en-US" sz="2400" dirty="0"/>
              <a:t>3- GI </a:t>
            </a:r>
            <a:r>
              <a:rPr lang="en-US" sz="2400" dirty="0" smtClean="0"/>
              <a:t>Decontamination</a:t>
            </a:r>
          </a:p>
          <a:p>
            <a:pPr marL="0" indent="0">
              <a:buNone/>
            </a:pPr>
            <a:r>
              <a:rPr lang="en-US" sz="2400" dirty="0"/>
              <a:t> </a:t>
            </a:r>
            <a:r>
              <a:rPr lang="en-US" sz="2400" dirty="0" smtClean="0"/>
              <a:t>   4- </a:t>
            </a:r>
            <a:r>
              <a:rPr lang="en-US" sz="2400" dirty="0"/>
              <a:t>Enhanced Elimination</a:t>
            </a:r>
          </a:p>
          <a:p>
            <a:pPr marL="0" indent="0">
              <a:buNone/>
            </a:pPr>
            <a:endParaRPr lang="en-US" sz="1600" dirty="0" smtClean="0"/>
          </a:p>
          <a:p>
            <a:pPr marL="0" indent="0">
              <a:buNone/>
            </a:pPr>
            <a:endParaRPr lang="en-US" sz="2400" dirty="0" smtClean="0"/>
          </a:p>
        </p:txBody>
      </p:sp>
      <p:sp>
        <p:nvSpPr>
          <p:cNvPr id="3" name="Title 2"/>
          <p:cNvSpPr>
            <a:spLocks noGrp="1"/>
          </p:cNvSpPr>
          <p:nvPr>
            <p:ph type="title"/>
          </p:nvPr>
        </p:nvSpPr>
        <p:spPr/>
        <p:txBody>
          <a:bodyPr/>
          <a:lstStyle/>
          <a:p>
            <a:pPr algn="ctr"/>
            <a:r>
              <a:rPr lang="en-US" dirty="0" smtClean="0">
                <a:solidFill>
                  <a:srgbClr val="FF0000"/>
                </a:solidFill>
              </a:rPr>
              <a:t>General Decontamination</a:t>
            </a:r>
            <a:endParaRPr lang="en-US" dirty="0">
              <a:solidFill>
                <a:srgbClr val="FF0000"/>
              </a:solidFill>
            </a:endParaRPr>
          </a:p>
        </p:txBody>
      </p:sp>
    </p:spTree>
    <p:extLst>
      <p:ext uri="{BB962C8B-B14F-4D97-AF65-F5344CB8AC3E}">
        <p14:creationId xmlns:p14="http://schemas.microsoft.com/office/powerpoint/2010/main" val="13225601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6096000"/>
          </a:xfrm>
        </p:spPr>
        <p:txBody>
          <a:bodyPr>
            <a:normAutofit lnSpcReduction="10000"/>
          </a:bodyPr>
          <a:lstStyle/>
          <a:p>
            <a:pPr marL="0" indent="0" algn="ctr">
              <a:buNone/>
            </a:pPr>
            <a:r>
              <a:rPr lang="en-US" dirty="0" smtClean="0">
                <a:solidFill>
                  <a:srgbClr val="FF0000"/>
                </a:solidFill>
              </a:rPr>
              <a:t> </a:t>
            </a:r>
            <a:r>
              <a:rPr lang="en-US" sz="2800" b="1" dirty="0">
                <a:solidFill>
                  <a:srgbClr val="FF0000"/>
                </a:solidFill>
              </a:rPr>
              <a:t>Gross </a:t>
            </a:r>
            <a:r>
              <a:rPr lang="en-US" sz="2800" b="1" dirty="0" smtClean="0">
                <a:solidFill>
                  <a:srgbClr val="FF0000"/>
                </a:solidFill>
              </a:rPr>
              <a:t> Decontamination </a:t>
            </a:r>
          </a:p>
          <a:p>
            <a:pPr marL="0" indent="0" algn="ctr">
              <a:buNone/>
            </a:pPr>
            <a:endParaRPr lang="en-US" sz="2800" b="1" dirty="0"/>
          </a:p>
          <a:p>
            <a:pPr>
              <a:buFont typeface="Wingdings" pitchFamily="2" charset="2"/>
              <a:buChar char="ü"/>
            </a:pPr>
            <a:r>
              <a:rPr lang="en-US" dirty="0"/>
              <a:t>Surface decontamination is achieved by </a:t>
            </a:r>
            <a:r>
              <a:rPr lang="en-US" dirty="0">
                <a:solidFill>
                  <a:srgbClr val="FF0000"/>
                </a:solidFill>
              </a:rPr>
              <a:t>completely undressing</a:t>
            </a:r>
            <a:r>
              <a:rPr lang="en-US" dirty="0"/>
              <a:t> patients and thoroughly </a:t>
            </a:r>
            <a:r>
              <a:rPr lang="en-US" dirty="0">
                <a:solidFill>
                  <a:srgbClr val="FF0000"/>
                </a:solidFill>
              </a:rPr>
              <a:t>washing</a:t>
            </a:r>
            <a:r>
              <a:rPr lang="en-US" dirty="0"/>
              <a:t> them with copious amounts of </a:t>
            </a:r>
            <a:r>
              <a:rPr lang="en-US" dirty="0" smtClean="0"/>
              <a:t>water</a:t>
            </a:r>
          </a:p>
          <a:p>
            <a:pPr>
              <a:buFont typeface="Wingdings" pitchFamily="2" charset="2"/>
              <a:buChar char="ü"/>
            </a:pPr>
            <a:r>
              <a:rPr lang="en-US" dirty="0" smtClean="0"/>
              <a:t>Patients </a:t>
            </a:r>
            <a:r>
              <a:rPr lang="en-US" dirty="0"/>
              <a:t>requiring assistance should be attended to by properly gowned </a:t>
            </a:r>
            <a:r>
              <a:rPr lang="en-US" dirty="0" smtClean="0"/>
              <a:t>staff</a:t>
            </a:r>
          </a:p>
          <a:p>
            <a:pPr>
              <a:buFont typeface="Wingdings" pitchFamily="2" charset="2"/>
              <a:buChar char="ü"/>
            </a:pPr>
            <a:r>
              <a:rPr lang="en-US" dirty="0" smtClean="0"/>
              <a:t>The </a:t>
            </a:r>
            <a:r>
              <a:rPr lang="en-US" dirty="0">
                <a:solidFill>
                  <a:srgbClr val="FF0000"/>
                </a:solidFill>
              </a:rPr>
              <a:t>towels</a:t>
            </a:r>
            <a:r>
              <a:rPr lang="en-US" dirty="0"/>
              <a:t> used to dry patients and patients' clothing, shoes, socks, watches, and jewelry should be handled as contaminated </a:t>
            </a:r>
            <a:r>
              <a:rPr lang="en-US" dirty="0" smtClean="0"/>
              <a:t>material</a:t>
            </a:r>
          </a:p>
          <a:p>
            <a:pPr>
              <a:buFont typeface="Wingdings" pitchFamily="2" charset="2"/>
              <a:buChar char="ü"/>
            </a:pPr>
            <a:r>
              <a:rPr lang="en-US" dirty="0" smtClean="0"/>
              <a:t>If </a:t>
            </a:r>
            <a:r>
              <a:rPr lang="en-US" dirty="0"/>
              <a:t>possible, surface decontamination should occur </a:t>
            </a:r>
            <a:r>
              <a:rPr lang="en-US" dirty="0">
                <a:solidFill>
                  <a:srgbClr val="FF0000"/>
                </a:solidFill>
              </a:rPr>
              <a:t>prior to the patient's entry into the ED or other areas in the </a:t>
            </a:r>
            <a:r>
              <a:rPr lang="en-US" dirty="0" smtClean="0">
                <a:solidFill>
                  <a:srgbClr val="FF0000"/>
                </a:solidFill>
              </a:rPr>
              <a:t>hospital</a:t>
            </a:r>
          </a:p>
          <a:p>
            <a:pPr>
              <a:buFont typeface="Wingdings" pitchFamily="2" charset="2"/>
              <a:buChar char="ü"/>
            </a:pPr>
            <a:r>
              <a:rPr lang="en-US" dirty="0" smtClean="0"/>
              <a:t>In </a:t>
            </a:r>
            <a:r>
              <a:rPr lang="en-US" dirty="0"/>
              <a:t>mass casualty exposures, this typically occurs at a staging area adjacent to the ED</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3476597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382000" cy="6096000"/>
          </a:xfrm>
        </p:spPr>
        <p:txBody>
          <a:bodyPr>
            <a:normAutofit fontScale="92500"/>
          </a:bodyPr>
          <a:lstStyle/>
          <a:p>
            <a:pPr marL="0" indent="0" algn="ctr">
              <a:buNone/>
            </a:pPr>
            <a:r>
              <a:rPr lang="en-US" dirty="0" smtClean="0"/>
              <a:t> </a:t>
            </a:r>
            <a:r>
              <a:rPr lang="en-US" sz="3000" b="1" dirty="0">
                <a:solidFill>
                  <a:srgbClr val="FF0000"/>
                </a:solidFill>
              </a:rPr>
              <a:t>Eye </a:t>
            </a:r>
            <a:r>
              <a:rPr lang="en-US" sz="3000" b="1" dirty="0" smtClean="0">
                <a:solidFill>
                  <a:srgbClr val="FF0000"/>
                </a:solidFill>
              </a:rPr>
              <a:t> Decontamination</a:t>
            </a:r>
            <a:endParaRPr lang="en-US" sz="3000" b="1" dirty="0">
              <a:solidFill>
                <a:srgbClr val="FF0000"/>
              </a:solidFill>
            </a:endParaRPr>
          </a:p>
          <a:p>
            <a:pPr>
              <a:buFont typeface="Wingdings" pitchFamily="2" charset="2"/>
              <a:buChar char="ü"/>
            </a:pPr>
            <a:r>
              <a:rPr lang="en-US" dirty="0" smtClean="0"/>
              <a:t>Use of:</a:t>
            </a:r>
          </a:p>
          <a:p>
            <a:pPr marL="0" indent="0">
              <a:buNone/>
            </a:pPr>
            <a:r>
              <a:rPr lang="en-US" sz="1900" dirty="0"/>
              <a:t> </a:t>
            </a:r>
            <a:r>
              <a:rPr lang="en-US" sz="1900" dirty="0" smtClean="0"/>
              <a:t>  1- </a:t>
            </a:r>
            <a:r>
              <a:rPr lang="en-US" sz="1900" dirty="0"/>
              <a:t>lid retractors may be required for adequate </a:t>
            </a:r>
            <a:r>
              <a:rPr lang="en-US" sz="1900" dirty="0" smtClean="0"/>
              <a:t>irrigation</a:t>
            </a:r>
          </a:p>
          <a:p>
            <a:pPr marL="0" indent="0">
              <a:buNone/>
            </a:pPr>
            <a:r>
              <a:rPr lang="en-US" sz="1900" dirty="0" smtClean="0"/>
              <a:t>   2-Ophthalmic </a:t>
            </a:r>
            <a:r>
              <a:rPr lang="en-US" sz="1900" dirty="0"/>
              <a:t>anesthetic(0.5% </a:t>
            </a:r>
            <a:r>
              <a:rPr lang="en-US" sz="1900" dirty="0" err="1"/>
              <a:t>tetracaine</a:t>
            </a:r>
            <a:r>
              <a:rPr lang="en-US" sz="1900" dirty="0"/>
              <a:t>) relieve </a:t>
            </a:r>
            <a:r>
              <a:rPr lang="en-US" sz="1900" dirty="0" err="1" smtClean="0"/>
              <a:t>belpharospasm</a:t>
            </a:r>
            <a:r>
              <a:rPr lang="en-US" sz="1900" dirty="0" smtClean="0"/>
              <a:t> </a:t>
            </a:r>
            <a:r>
              <a:rPr lang="en-US" sz="1900" dirty="0"/>
              <a:t>and facilitate </a:t>
            </a:r>
            <a:endParaRPr lang="en-US" sz="1900" dirty="0" smtClean="0"/>
          </a:p>
          <a:p>
            <a:pPr marL="0" indent="0">
              <a:buNone/>
            </a:pPr>
            <a:r>
              <a:rPr lang="en-US" sz="1900" dirty="0"/>
              <a:t>      </a:t>
            </a:r>
            <a:r>
              <a:rPr lang="en-US" sz="1900" dirty="0" smtClean="0"/>
              <a:t> irrigation</a:t>
            </a:r>
          </a:p>
          <a:p>
            <a:pPr marL="0" indent="0">
              <a:buNone/>
            </a:pPr>
            <a:r>
              <a:rPr lang="en-US" sz="1900" dirty="0"/>
              <a:t> </a:t>
            </a:r>
            <a:r>
              <a:rPr lang="en-US" sz="1900" dirty="0" smtClean="0"/>
              <a:t>  3- Normal </a:t>
            </a:r>
            <a:r>
              <a:rPr lang="en-US" sz="1900" dirty="0"/>
              <a:t>saline or lactated Ringer's  solution</a:t>
            </a:r>
          </a:p>
          <a:p>
            <a:pPr marL="0" indent="0">
              <a:buNone/>
            </a:pPr>
            <a:r>
              <a:rPr lang="en-US" sz="1700" dirty="0" smtClean="0"/>
              <a:t>               (1 </a:t>
            </a:r>
            <a:r>
              <a:rPr lang="en-US" sz="1700" dirty="0"/>
              <a:t>to 2 L per eye depending on the </a:t>
            </a:r>
            <a:r>
              <a:rPr lang="en-US" sz="1700" dirty="0" smtClean="0"/>
              <a:t>agent)</a:t>
            </a:r>
            <a:endParaRPr lang="en-US" sz="1700" dirty="0"/>
          </a:p>
          <a:p>
            <a:pPr marL="0" indent="0">
              <a:buNone/>
            </a:pPr>
            <a:endParaRPr lang="en-US" dirty="0"/>
          </a:p>
          <a:p>
            <a:pPr>
              <a:buFont typeface="Wingdings" pitchFamily="2" charset="2"/>
              <a:buChar char="ü"/>
            </a:pPr>
            <a:r>
              <a:rPr lang="en-US" dirty="0"/>
              <a:t>In cases of ocular exposure to  </a:t>
            </a:r>
            <a:r>
              <a:rPr lang="en-US" dirty="0" smtClean="0"/>
              <a:t>Acids or </a:t>
            </a:r>
            <a:r>
              <a:rPr lang="en-US" dirty="0" err="1" smtClean="0"/>
              <a:t>Alkalines</a:t>
            </a:r>
            <a:endParaRPr lang="en-US" dirty="0" smtClean="0"/>
          </a:p>
          <a:p>
            <a:pPr marL="0" indent="0">
              <a:buNone/>
            </a:pPr>
            <a:r>
              <a:rPr lang="en-US" dirty="0"/>
              <a:t> </a:t>
            </a:r>
            <a:r>
              <a:rPr lang="en-US" dirty="0" smtClean="0"/>
              <a:t>   </a:t>
            </a:r>
            <a:r>
              <a:rPr lang="en-US" sz="1700" dirty="0" smtClean="0"/>
              <a:t>- Acids </a:t>
            </a:r>
            <a:r>
              <a:rPr lang="en-US" sz="1700" dirty="0"/>
              <a:t>produce </a:t>
            </a:r>
            <a:r>
              <a:rPr lang="en-US" sz="1700" dirty="0">
                <a:solidFill>
                  <a:srgbClr val="FF0000"/>
                </a:solidFill>
              </a:rPr>
              <a:t>coagulation</a:t>
            </a:r>
            <a:r>
              <a:rPr lang="en-US" sz="1700" dirty="0"/>
              <a:t> of an epithelial surface that limits further penetration</a:t>
            </a:r>
          </a:p>
          <a:p>
            <a:pPr marL="0" indent="0">
              <a:buNone/>
            </a:pPr>
            <a:r>
              <a:rPr lang="en-US" sz="1700" dirty="0" smtClean="0"/>
              <a:t>      - </a:t>
            </a:r>
            <a:r>
              <a:rPr lang="en-US" sz="1700" dirty="0" err="1" smtClean="0"/>
              <a:t>Alkalines</a:t>
            </a:r>
            <a:r>
              <a:rPr lang="en-US" sz="1700" dirty="0" smtClean="0"/>
              <a:t> </a:t>
            </a:r>
            <a:r>
              <a:rPr lang="en-US" sz="1700" dirty="0"/>
              <a:t>produce </a:t>
            </a:r>
            <a:r>
              <a:rPr lang="en-US" sz="1700" dirty="0">
                <a:solidFill>
                  <a:srgbClr val="FF0000"/>
                </a:solidFill>
              </a:rPr>
              <a:t>liquefaction</a:t>
            </a:r>
            <a:r>
              <a:rPr lang="en-US" sz="1700" dirty="0"/>
              <a:t> that enables the chemical to penetrate deep into </a:t>
            </a:r>
            <a:r>
              <a:rPr lang="en-US" sz="1700" dirty="0" smtClean="0"/>
              <a:t>tissues </a:t>
            </a:r>
          </a:p>
          <a:p>
            <a:pPr marL="0" indent="0">
              <a:buNone/>
            </a:pPr>
            <a:r>
              <a:rPr lang="en-US" sz="1700" dirty="0"/>
              <a:t> </a:t>
            </a:r>
            <a:r>
              <a:rPr lang="en-US" sz="1700" dirty="0" smtClean="0"/>
              <a:t>     - </a:t>
            </a:r>
            <a:r>
              <a:rPr lang="en-US" sz="1700" dirty="0" smtClean="0">
                <a:solidFill>
                  <a:srgbClr val="FF0000"/>
                </a:solidFill>
              </a:rPr>
              <a:t>Lengthy continuous </a:t>
            </a:r>
            <a:r>
              <a:rPr lang="en-US" sz="1700" dirty="0">
                <a:solidFill>
                  <a:srgbClr val="FF0000"/>
                </a:solidFill>
              </a:rPr>
              <a:t>irrigation (possibly  1 </a:t>
            </a:r>
            <a:r>
              <a:rPr lang="en-US" sz="1700" dirty="0" smtClean="0">
                <a:solidFill>
                  <a:srgbClr val="FF0000"/>
                </a:solidFill>
              </a:rPr>
              <a:t>even </a:t>
            </a:r>
            <a:r>
              <a:rPr lang="en-US" sz="1700" dirty="0">
                <a:solidFill>
                  <a:srgbClr val="FF0000"/>
                </a:solidFill>
              </a:rPr>
              <a:t>2 hours)</a:t>
            </a:r>
            <a:r>
              <a:rPr lang="en-US" sz="1700" dirty="0"/>
              <a:t> may be required, until </a:t>
            </a:r>
            <a:r>
              <a:rPr lang="en-US" sz="1700" dirty="0" smtClean="0"/>
              <a:t>the tears </a:t>
            </a:r>
          </a:p>
          <a:p>
            <a:pPr marL="0" indent="0">
              <a:buNone/>
            </a:pPr>
            <a:r>
              <a:rPr lang="en-US" sz="1700" dirty="0"/>
              <a:t> </a:t>
            </a:r>
            <a:r>
              <a:rPr lang="en-US" sz="1700" dirty="0" smtClean="0"/>
              <a:t>       in </a:t>
            </a:r>
            <a:r>
              <a:rPr lang="en-US" sz="1700" dirty="0"/>
              <a:t>the </a:t>
            </a:r>
            <a:r>
              <a:rPr lang="en-US" sz="1700" dirty="0" err="1"/>
              <a:t>conjunctival</a:t>
            </a:r>
            <a:r>
              <a:rPr lang="en-US" sz="1700" dirty="0"/>
              <a:t> sac have stabilized to a </a:t>
            </a:r>
            <a:r>
              <a:rPr lang="en-US" sz="1700" dirty="0">
                <a:solidFill>
                  <a:srgbClr val="FF0000"/>
                </a:solidFill>
              </a:rPr>
              <a:t>pH of &lt;</a:t>
            </a:r>
            <a:r>
              <a:rPr lang="en-US" sz="1700" dirty="0" smtClean="0">
                <a:solidFill>
                  <a:srgbClr val="FF0000"/>
                </a:solidFill>
              </a:rPr>
              <a:t>8</a:t>
            </a:r>
          </a:p>
          <a:p>
            <a:pPr marL="0" indent="0">
              <a:buNone/>
            </a:pPr>
            <a:r>
              <a:rPr lang="en-US" sz="1700" dirty="0" smtClean="0"/>
              <a:t>      - A </a:t>
            </a:r>
            <a:r>
              <a:rPr lang="en-US" sz="1700" dirty="0"/>
              <a:t>period of </a:t>
            </a:r>
            <a:r>
              <a:rPr lang="en-US" sz="1700" dirty="0" smtClean="0"/>
              <a:t> </a:t>
            </a:r>
            <a:r>
              <a:rPr lang="en-US" sz="1700" dirty="0" smtClean="0">
                <a:solidFill>
                  <a:srgbClr val="FF0000"/>
                </a:solidFill>
              </a:rPr>
              <a:t>10 </a:t>
            </a:r>
            <a:r>
              <a:rPr lang="en-US" sz="1700" dirty="0">
                <a:solidFill>
                  <a:srgbClr val="FF0000"/>
                </a:solidFill>
              </a:rPr>
              <a:t>minutes or </a:t>
            </a:r>
            <a:r>
              <a:rPr lang="en-US" sz="1700" dirty="0" smtClean="0">
                <a:solidFill>
                  <a:srgbClr val="FF0000"/>
                </a:solidFill>
              </a:rPr>
              <a:t>longer  </a:t>
            </a:r>
            <a:r>
              <a:rPr lang="en-US" sz="1700" dirty="0"/>
              <a:t>after the cessation of irrigation may be required for </a:t>
            </a:r>
            <a:endParaRPr lang="en-US" sz="1700" dirty="0" smtClean="0"/>
          </a:p>
          <a:p>
            <a:pPr marL="0" indent="0">
              <a:buNone/>
            </a:pPr>
            <a:r>
              <a:rPr lang="en-US" sz="1700" dirty="0"/>
              <a:t> </a:t>
            </a:r>
            <a:r>
              <a:rPr lang="en-US" sz="1700" dirty="0" smtClean="0"/>
              <a:t>       accurate </a:t>
            </a:r>
            <a:r>
              <a:rPr lang="en-US" sz="1700" dirty="0"/>
              <a:t>pH determination of </a:t>
            </a:r>
            <a:r>
              <a:rPr lang="en-US" sz="1700" dirty="0" smtClean="0"/>
              <a:t>the tears</a:t>
            </a:r>
          </a:p>
          <a:p>
            <a:pPr marL="0" indent="0">
              <a:buNone/>
            </a:pPr>
            <a:r>
              <a:rPr lang="en-US" sz="1700" dirty="0"/>
              <a:t> </a:t>
            </a:r>
            <a:r>
              <a:rPr lang="en-US" sz="1700" dirty="0" smtClean="0"/>
              <a:t>     - Ophthalmologic </a:t>
            </a:r>
            <a:r>
              <a:rPr lang="en-US" sz="1700" dirty="0"/>
              <a:t>consultation is </a:t>
            </a:r>
            <a:r>
              <a:rPr lang="en-US" sz="1700" dirty="0" smtClean="0"/>
              <a:t>recommended</a:t>
            </a:r>
            <a:endParaRPr lang="en-US" sz="1700"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1702441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6096000"/>
          </a:xfrm>
        </p:spPr>
        <p:txBody>
          <a:bodyPr>
            <a:normAutofit lnSpcReduction="10000"/>
          </a:bodyPr>
          <a:lstStyle/>
          <a:p>
            <a:pPr marL="0" indent="0" algn="ctr">
              <a:buNone/>
            </a:pPr>
            <a:r>
              <a:rPr lang="en-US" sz="3000" b="1" dirty="0" smtClean="0">
                <a:solidFill>
                  <a:srgbClr val="FF0000"/>
                </a:solidFill>
              </a:rPr>
              <a:t>GI  Decontamination</a:t>
            </a:r>
          </a:p>
          <a:p>
            <a:pPr>
              <a:buFont typeface="Wingdings" pitchFamily="2" charset="2"/>
              <a:buChar char="Ø"/>
            </a:pPr>
            <a:endParaRPr lang="en-US" dirty="0" smtClean="0"/>
          </a:p>
          <a:p>
            <a:pPr>
              <a:buFont typeface="Wingdings" pitchFamily="2" charset="2"/>
              <a:buChar char="Ø"/>
            </a:pPr>
            <a:r>
              <a:rPr lang="en-US" b="1" dirty="0" smtClean="0"/>
              <a:t>Gastric </a:t>
            </a:r>
            <a:r>
              <a:rPr lang="en-US" b="1" dirty="0"/>
              <a:t>Emptying: </a:t>
            </a:r>
            <a:r>
              <a:rPr lang="en-US" b="1" dirty="0" smtClean="0"/>
              <a:t>   </a:t>
            </a:r>
          </a:p>
          <a:p>
            <a:pPr marL="0" indent="0">
              <a:buNone/>
            </a:pPr>
            <a:r>
              <a:rPr lang="en-US" b="1" dirty="0"/>
              <a:t> </a:t>
            </a:r>
            <a:r>
              <a:rPr lang="en-US" b="1" dirty="0" smtClean="0"/>
              <a:t>                                   1- Emesis</a:t>
            </a:r>
          </a:p>
          <a:p>
            <a:pPr marL="0" indent="0">
              <a:buNone/>
            </a:pPr>
            <a:r>
              <a:rPr lang="en-US" b="1" dirty="0"/>
              <a:t>         </a:t>
            </a:r>
            <a:r>
              <a:rPr lang="en-US" b="1" dirty="0" smtClean="0"/>
              <a:t>                           2- Oro/</a:t>
            </a:r>
            <a:r>
              <a:rPr lang="en-US" b="1" dirty="0" err="1" smtClean="0"/>
              <a:t>Naso</a:t>
            </a:r>
            <a:r>
              <a:rPr lang="en-US" b="1" dirty="0" smtClean="0"/>
              <a:t> gastric  Lavage</a:t>
            </a:r>
          </a:p>
          <a:p>
            <a:pPr marL="0" indent="0">
              <a:buNone/>
            </a:pPr>
            <a:endParaRPr lang="en-US" b="1" dirty="0"/>
          </a:p>
          <a:p>
            <a:pPr>
              <a:buFont typeface="Wingdings" pitchFamily="2" charset="2"/>
              <a:buChar char="Ø"/>
            </a:pPr>
            <a:r>
              <a:rPr lang="en-US" b="1" dirty="0"/>
              <a:t>Toxin Adsorption in the Gut:   </a:t>
            </a:r>
            <a:endParaRPr lang="en-US" b="1" dirty="0" smtClean="0"/>
          </a:p>
          <a:p>
            <a:pPr marL="0" indent="0">
              <a:buNone/>
            </a:pPr>
            <a:r>
              <a:rPr lang="en-US" b="1" dirty="0"/>
              <a:t> </a:t>
            </a:r>
            <a:r>
              <a:rPr lang="en-US" b="1" dirty="0" smtClean="0"/>
              <a:t>                                   1- </a:t>
            </a:r>
            <a:r>
              <a:rPr lang="en-US" b="1" dirty="0"/>
              <a:t>Activated </a:t>
            </a:r>
            <a:r>
              <a:rPr lang="en-US" b="1" dirty="0" smtClean="0"/>
              <a:t>Charcoal</a:t>
            </a:r>
          </a:p>
          <a:p>
            <a:pPr marL="0" indent="0">
              <a:buNone/>
            </a:pPr>
            <a:r>
              <a:rPr lang="en-US" b="1" dirty="0"/>
              <a:t>                         </a:t>
            </a:r>
            <a:r>
              <a:rPr lang="en-US" b="1" dirty="0" smtClean="0"/>
              <a:t>           </a:t>
            </a:r>
            <a:r>
              <a:rPr lang="en-US" b="1" dirty="0"/>
              <a:t>2- </a:t>
            </a:r>
            <a:r>
              <a:rPr lang="en-US" b="1" dirty="0" smtClean="0"/>
              <a:t>Multi dose  Activated Charcoal</a:t>
            </a:r>
          </a:p>
          <a:p>
            <a:pPr marL="0" indent="0">
              <a:buNone/>
            </a:pPr>
            <a:endParaRPr lang="en-US" b="1" dirty="0"/>
          </a:p>
          <a:p>
            <a:pPr>
              <a:buFont typeface="Wingdings" pitchFamily="2" charset="2"/>
              <a:buChar char="Ø"/>
            </a:pPr>
            <a:r>
              <a:rPr lang="en-US" b="1" dirty="0"/>
              <a:t>Enhancement of Bowel Transit</a:t>
            </a:r>
            <a:r>
              <a:rPr lang="en-US" b="1" dirty="0" smtClean="0"/>
              <a:t>:</a:t>
            </a:r>
          </a:p>
          <a:p>
            <a:pPr marL="0" indent="0">
              <a:buNone/>
            </a:pPr>
            <a:r>
              <a:rPr lang="en-US" b="1" dirty="0" smtClean="0"/>
              <a:t>                                    </a:t>
            </a:r>
            <a:r>
              <a:rPr lang="en-US" b="1" dirty="0"/>
              <a:t>1- </a:t>
            </a:r>
            <a:r>
              <a:rPr lang="en-US" b="1" dirty="0" smtClean="0"/>
              <a:t>Cathartics</a:t>
            </a:r>
          </a:p>
          <a:p>
            <a:pPr marL="0" indent="0">
              <a:buNone/>
            </a:pPr>
            <a:r>
              <a:rPr lang="en-US" b="1" dirty="0"/>
              <a:t>                         </a:t>
            </a:r>
            <a:r>
              <a:rPr lang="en-US" b="1" dirty="0" smtClean="0"/>
              <a:t>           2- </a:t>
            </a:r>
            <a:r>
              <a:rPr lang="en-US" b="1" dirty="0"/>
              <a:t>Whole-Bowel </a:t>
            </a:r>
            <a:r>
              <a:rPr lang="en-US" b="1" dirty="0" smtClean="0"/>
              <a:t>Irrigation</a:t>
            </a:r>
          </a:p>
          <a:p>
            <a:pPr marL="0" indent="0">
              <a:buNone/>
            </a:pPr>
            <a:endParaRPr lang="en-US" b="1" dirty="0"/>
          </a:p>
        </p:txBody>
      </p:sp>
    </p:spTree>
    <p:extLst>
      <p:ext uri="{BB962C8B-B14F-4D97-AF65-F5344CB8AC3E}">
        <p14:creationId xmlns:p14="http://schemas.microsoft.com/office/powerpoint/2010/main" val="34129676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6096000"/>
          </a:xfrm>
        </p:spPr>
        <p:txBody>
          <a:bodyPr>
            <a:normAutofit fontScale="92500" lnSpcReduction="20000"/>
          </a:bodyPr>
          <a:lstStyle/>
          <a:p>
            <a:pPr marL="0" indent="0" algn="ctr">
              <a:buNone/>
            </a:pPr>
            <a:r>
              <a:rPr lang="en-US" sz="4900" b="1" spc="-100" dirty="0">
                <a:ln w="3200">
                  <a:solidFill>
                    <a:schemeClr val="bg2">
                      <a:shade val="75000"/>
                      <a:alpha val="25000"/>
                    </a:schemeClr>
                  </a:solidFill>
                  <a:prstDash val="solid"/>
                  <a:round/>
                </a:ln>
                <a:solidFill>
                  <a:srgbClr val="FF0000"/>
                </a:solidFill>
                <a:effectLst>
                  <a:innerShdw blurRad="50800" dist="25400" dir="13500000">
                    <a:prstClr val="black">
                      <a:alpha val="70000"/>
                    </a:prstClr>
                  </a:innerShdw>
                </a:effectLst>
                <a:latin typeface="+mj-lt"/>
                <a:ea typeface="+mj-ea"/>
                <a:cs typeface="+mj-cs"/>
              </a:rPr>
              <a:t>Emesis</a:t>
            </a:r>
          </a:p>
          <a:p>
            <a:pPr>
              <a:buFont typeface="Wingdings" pitchFamily="2" charset="2"/>
              <a:buChar char="ü"/>
            </a:pPr>
            <a:r>
              <a:rPr lang="en-US" sz="2800" b="1" dirty="0" smtClean="0"/>
              <a:t>Ipecac  syrup</a:t>
            </a:r>
          </a:p>
          <a:p>
            <a:pPr marL="0" indent="0">
              <a:buNone/>
            </a:pPr>
            <a:endParaRPr lang="en-US" sz="2800" b="1" dirty="0" smtClean="0"/>
          </a:p>
          <a:p>
            <a:pPr>
              <a:buFont typeface="Arial" pitchFamily="34" charset="0"/>
              <a:buChar char="•"/>
            </a:pPr>
            <a:r>
              <a:rPr lang="en-US" sz="2000" dirty="0" smtClean="0"/>
              <a:t>Is </a:t>
            </a:r>
            <a:r>
              <a:rPr lang="en-US" sz="2000" dirty="0"/>
              <a:t>a plant-derived compound composed of </a:t>
            </a:r>
            <a:r>
              <a:rPr lang="en-US" sz="2000" dirty="0" smtClean="0"/>
              <a:t>two  </a:t>
            </a:r>
            <a:r>
              <a:rPr lang="en-US" sz="2000" dirty="0" err="1" smtClean="0"/>
              <a:t>alkaloidal</a:t>
            </a:r>
            <a:r>
              <a:rPr lang="en-US" sz="2000" dirty="0" smtClean="0"/>
              <a:t>  substances  </a:t>
            </a:r>
            <a:r>
              <a:rPr lang="en-US" sz="2000" dirty="0" smtClean="0">
                <a:solidFill>
                  <a:srgbClr val="FF0000"/>
                </a:solidFill>
              </a:rPr>
              <a:t>emetine </a:t>
            </a:r>
            <a:r>
              <a:rPr lang="en-US" sz="2000" dirty="0">
                <a:solidFill>
                  <a:srgbClr val="FF0000"/>
                </a:solidFill>
              </a:rPr>
              <a:t>and </a:t>
            </a:r>
            <a:r>
              <a:rPr lang="en-US" sz="2000" dirty="0" err="1" smtClean="0">
                <a:solidFill>
                  <a:srgbClr val="FF0000"/>
                </a:solidFill>
              </a:rPr>
              <a:t>cephaeline</a:t>
            </a:r>
            <a:endParaRPr lang="en-US" sz="2000" dirty="0" smtClean="0">
              <a:solidFill>
                <a:srgbClr val="FF0000"/>
              </a:solidFill>
            </a:endParaRPr>
          </a:p>
          <a:p>
            <a:pPr marL="0" indent="0">
              <a:buNone/>
            </a:pPr>
            <a:endParaRPr lang="en-US" sz="2000" dirty="0"/>
          </a:p>
          <a:p>
            <a:pPr>
              <a:buFont typeface="Arial" pitchFamily="34" charset="0"/>
              <a:buChar char="•"/>
            </a:pPr>
            <a:r>
              <a:rPr lang="en-US" sz="2000" dirty="0" smtClean="0"/>
              <a:t>That </a:t>
            </a:r>
            <a:r>
              <a:rPr lang="en-US" sz="2000" dirty="0"/>
              <a:t>work both peripherally on the stomach and centrally on the </a:t>
            </a:r>
            <a:r>
              <a:rPr lang="en-US" sz="2000" dirty="0">
                <a:solidFill>
                  <a:srgbClr val="FF0000"/>
                </a:solidFill>
              </a:rPr>
              <a:t>chemotactic trigger zone </a:t>
            </a:r>
            <a:r>
              <a:rPr lang="en-US" sz="2000" dirty="0"/>
              <a:t>to induce </a:t>
            </a:r>
            <a:r>
              <a:rPr lang="en-US" sz="2000" dirty="0" smtClean="0"/>
              <a:t>vomiting</a:t>
            </a:r>
          </a:p>
          <a:p>
            <a:pPr marL="0" indent="0">
              <a:buNone/>
            </a:pPr>
            <a:endParaRPr lang="en-US" sz="2000" dirty="0" smtClean="0"/>
          </a:p>
          <a:p>
            <a:pPr>
              <a:buFont typeface="Arial" pitchFamily="34" charset="0"/>
              <a:buChar char="•"/>
            </a:pPr>
            <a:r>
              <a:rPr lang="en-US" sz="2100" dirty="0"/>
              <a:t>The typical dose is </a:t>
            </a:r>
            <a:r>
              <a:rPr lang="en-US" sz="2100" dirty="0">
                <a:solidFill>
                  <a:srgbClr val="FF0000"/>
                </a:solidFill>
              </a:rPr>
              <a:t>15 mL </a:t>
            </a:r>
            <a:r>
              <a:rPr lang="en-US" sz="2100" dirty="0"/>
              <a:t>for children 1 to 12 years of age and </a:t>
            </a:r>
            <a:r>
              <a:rPr lang="en-US" sz="2100" dirty="0">
                <a:solidFill>
                  <a:srgbClr val="FF0000"/>
                </a:solidFill>
              </a:rPr>
              <a:t>30 mL </a:t>
            </a:r>
            <a:r>
              <a:rPr lang="en-US" sz="2100" dirty="0"/>
              <a:t>for adults, usually followed by sips of water. The dose may be </a:t>
            </a:r>
            <a:r>
              <a:rPr lang="en-US" sz="2100" dirty="0">
                <a:solidFill>
                  <a:srgbClr val="FF0000"/>
                </a:solidFill>
              </a:rPr>
              <a:t>repeated</a:t>
            </a:r>
            <a:r>
              <a:rPr lang="en-US" sz="2100" dirty="0"/>
              <a:t> only </a:t>
            </a:r>
            <a:r>
              <a:rPr lang="en-US" sz="2000" dirty="0"/>
              <a:t>once if vomiting does not occur within 30 </a:t>
            </a:r>
            <a:r>
              <a:rPr lang="en-US" sz="2000" dirty="0" smtClean="0"/>
              <a:t>minutes</a:t>
            </a:r>
          </a:p>
          <a:p>
            <a:pPr>
              <a:buFont typeface="Arial" pitchFamily="34" charset="0"/>
              <a:buChar char="•"/>
            </a:pPr>
            <a:endParaRPr lang="en-US" sz="2000" dirty="0" smtClean="0"/>
          </a:p>
          <a:p>
            <a:pPr>
              <a:buFont typeface="Arial" pitchFamily="34" charset="0"/>
              <a:buChar char="•"/>
            </a:pPr>
            <a:r>
              <a:rPr lang="en-US" sz="2000" dirty="0" smtClean="0"/>
              <a:t>Approximately </a:t>
            </a:r>
            <a:r>
              <a:rPr lang="en-US" sz="2000" dirty="0"/>
              <a:t>90% of patients vomit </a:t>
            </a:r>
            <a:r>
              <a:rPr lang="en-US" sz="2000" dirty="0">
                <a:solidFill>
                  <a:srgbClr val="FF0000"/>
                </a:solidFill>
              </a:rPr>
              <a:t>within 20 minutes after the first dose</a:t>
            </a:r>
            <a:r>
              <a:rPr lang="en-US" sz="2000" dirty="0"/>
              <a:t>, and up to 97% vomit after a second </a:t>
            </a:r>
            <a:r>
              <a:rPr lang="en-US" sz="2000" dirty="0" smtClean="0"/>
              <a:t>dose</a:t>
            </a:r>
          </a:p>
          <a:p>
            <a:pPr>
              <a:buFont typeface="Arial" pitchFamily="34" charset="0"/>
              <a:buChar char="•"/>
            </a:pPr>
            <a:endParaRPr lang="en-US" sz="2000" dirty="0" smtClean="0"/>
          </a:p>
          <a:p>
            <a:pPr>
              <a:buFont typeface="Arial" pitchFamily="34" charset="0"/>
              <a:buChar char="•"/>
            </a:pPr>
            <a:r>
              <a:rPr lang="en-US" sz="2000" dirty="0" smtClean="0"/>
              <a:t>The </a:t>
            </a:r>
            <a:r>
              <a:rPr lang="en-US" sz="2000" dirty="0"/>
              <a:t>typical patient vomits </a:t>
            </a:r>
            <a:r>
              <a:rPr lang="en-US" sz="2000" dirty="0">
                <a:solidFill>
                  <a:srgbClr val="FF0000"/>
                </a:solidFill>
              </a:rPr>
              <a:t>fewer than five times</a:t>
            </a:r>
            <a:r>
              <a:rPr lang="en-US" sz="2000" dirty="0"/>
              <a:t>, and symptoms usually </a:t>
            </a:r>
            <a:r>
              <a:rPr lang="en-US" sz="2000" dirty="0">
                <a:solidFill>
                  <a:srgbClr val="FF0000"/>
                </a:solidFill>
              </a:rPr>
              <a:t>resolve within 2 </a:t>
            </a:r>
            <a:r>
              <a:rPr lang="en-US" sz="2000" dirty="0" smtClean="0">
                <a:solidFill>
                  <a:srgbClr val="FF0000"/>
                </a:solidFill>
              </a:rPr>
              <a:t>hours</a:t>
            </a:r>
            <a:endParaRPr lang="en-US" sz="2000" dirty="0">
              <a:solidFill>
                <a:srgbClr val="FF0000"/>
              </a:solidFill>
            </a:endParaRPr>
          </a:p>
          <a:p>
            <a:pPr marL="0" indent="0">
              <a:buNone/>
            </a:pPr>
            <a:endParaRPr lang="en-US" b="1" dirty="0"/>
          </a:p>
          <a:p>
            <a:pPr marL="0" indent="0">
              <a:buNone/>
            </a:pPr>
            <a:endParaRPr lang="en-US" b="1" dirty="0"/>
          </a:p>
        </p:txBody>
      </p:sp>
    </p:spTree>
    <p:extLst>
      <p:ext uri="{BB962C8B-B14F-4D97-AF65-F5344CB8AC3E}">
        <p14:creationId xmlns:p14="http://schemas.microsoft.com/office/powerpoint/2010/main" val="38603232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458200" cy="6172200"/>
          </a:xfrm>
        </p:spPr>
        <p:txBody>
          <a:bodyPr>
            <a:normAutofit fontScale="32500" lnSpcReduction="20000"/>
          </a:bodyPr>
          <a:lstStyle/>
          <a:p>
            <a:pPr>
              <a:buFont typeface="Arial" pitchFamily="34" charset="0"/>
              <a:buChar char="•"/>
            </a:pPr>
            <a:r>
              <a:rPr lang="en-US" sz="5500" dirty="0"/>
              <a:t>Ipecac administration </a:t>
            </a:r>
            <a:r>
              <a:rPr lang="en-US" sz="5500" dirty="0">
                <a:solidFill>
                  <a:srgbClr val="FF0000"/>
                </a:solidFill>
              </a:rPr>
              <a:t>has not been shown to alter outcome </a:t>
            </a:r>
            <a:r>
              <a:rPr lang="en-US" sz="5500" dirty="0"/>
              <a:t>compared to  </a:t>
            </a:r>
            <a:r>
              <a:rPr lang="en-US" sz="5500" dirty="0" smtClean="0"/>
              <a:t>treatment </a:t>
            </a:r>
            <a:r>
              <a:rPr lang="en-US" sz="5500" dirty="0"/>
              <a:t>with activated charcoal alone</a:t>
            </a:r>
          </a:p>
          <a:p>
            <a:pPr>
              <a:buFont typeface="Arial" pitchFamily="34" charset="0"/>
              <a:buChar char="•"/>
            </a:pPr>
            <a:endParaRPr lang="en-US" sz="5500" dirty="0"/>
          </a:p>
          <a:p>
            <a:pPr>
              <a:buFont typeface="Arial" pitchFamily="34" charset="0"/>
              <a:buChar char="•"/>
            </a:pPr>
            <a:r>
              <a:rPr lang="en-US" sz="5500" dirty="0"/>
              <a:t>Ipecac should be </a:t>
            </a:r>
            <a:r>
              <a:rPr lang="en-US" sz="5500" dirty="0">
                <a:solidFill>
                  <a:srgbClr val="FF0000"/>
                </a:solidFill>
              </a:rPr>
              <a:t>used only in rare </a:t>
            </a:r>
            <a:r>
              <a:rPr lang="en-US" sz="5500" dirty="0"/>
              <a:t>circumstances</a:t>
            </a:r>
            <a:r>
              <a:rPr lang="en-US" sz="5500" dirty="0" smtClean="0"/>
              <a:t>:</a:t>
            </a:r>
          </a:p>
          <a:p>
            <a:pPr marL="0" indent="0">
              <a:buNone/>
            </a:pPr>
            <a:endParaRPr lang="en-US" sz="5500" dirty="0" smtClean="0"/>
          </a:p>
          <a:p>
            <a:pPr marL="0" indent="0">
              <a:buNone/>
            </a:pPr>
            <a:r>
              <a:rPr lang="en-US" sz="5500" dirty="0" smtClean="0"/>
              <a:t>      </a:t>
            </a:r>
            <a:r>
              <a:rPr lang="en-US" sz="5500" dirty="0"/>
              <a:t>1- Immediately after ingestion of a substance not expected to compromise the </a:t>
            </a:r>
          </a:p>
          <a:p>
            <a:pPr marL="0" indent="0">
              <a:buNone/>
            </a:pPr>
            <a:r>
              <a:rPr lang="en-US" sz="5500" dirty="0"/>
              <a:t>          airway or  lead to altered mental status, hemodynamic derangement, seizure</a:t>
            </a:r>
          </a:p>
          <a:p>
            <a:pPr marL="0" indent="0">
              <a:buNone/>
            </a:pPr>
            <a:r>
              <a:rPr lang="en-US" sz="5500" dirty="0"/>
              <a:t>      2- After  recent ingestion of a highly toxic pill that is known not to fit into the </a:t>
            </a:r>
          </a:p>
          <a:p>
            <a:pPr marL="0" indent="0">
              <a:buNone/>
            </a:pPr>
            <a:r>
              <a:rPr lang="en-US" sz="5500" dirty="0"/>
              <a:t>          holes of the  appropriately sized </a:t>
            </a:r>
            <a:r>
              <a:rPr lang="en-US" sz="5500" dirty="0" err="1"/>
              <a:t>orogastric</a:t>
            </a:r>
            <a:r>
              <a:rPr lang="en-US" sz="5500" dirty="0"/>
              <a:t>  </a:t>
            </a:r>
            <a:r>
              <a:rPr lang="en-US" sz="5500" dirty="0" smtClean="0"/>
              <a:t>tube</a:t>
            </a:r>
            <a:endParaRPr lang="en-US" sz="3400" dirty="0" smtClean="0"/>
          </a:p>
          <a:p>
            <a:pPr>
              <a:buFont typeface="Arial" pitchFamily="34" charset="0"/>
              <a:buChar char="•"/>
            </a:pPr>
            <a:endParaRPr lang="en-US" sz="4200" b="1" dirty="0" smtClean="0"/>
          </a:p>
          <a:p>
            <a:pPr>
              <a:buFont typeface="Arial" pitchFamily="34" charset="0"/>
              <a:buChar char="•"/>
            </a:pPr>
            <a:r>
              <a:rPr lang="en-US" sz="7400" b="1" dirty="0" smtClean="0"/>
              <a:t>Contraindications :</a:t>
            </a:r>
          </a:p>
          <a:p>
            <a:pPr marL="0" indent="0">
              <a:buNone/>
            </a:pPr>
            <a:r>
              <a:rPr lang="en-US" sz="5500" dirty="0"/>
              <a:t> </a:t>
            </a:r>
            <a:r>
              <a:rPr lang="en-US" sz="5500" dirty="0" smtClean="0"/>
              <a:t>      1- Ingestions </a:t>
            </a:r>
            <a:r>
              <a:rPr lang="en-US" sz="5500" dirty="0"/>
              <a:t>that have the potential to </a:t>
            </a:r>
            <a:r>
              <a:rPr lang="en-US" sz="5500" dirty="0" smtClean="0">
                <a:solidFill>
                  <a:srgbClr val="FF0000"/>
                </a:solidFill>
              </a:rPr>
              <a:t>alter  mental  status  </a:t>
            </a:r>
            <a:endParaRPr lang="en-US" sz="5500" dirty="0">
              <a:solidFill>
                <a:srgbClr val="FF0000"/>
              </a:solidFill>
            </a:endParaRPr>
          </a:p>
          <a:p>
            <a:pPr marL="0" indent="0">
              <a:buNone/>
            </a:pPr>
            <a:r>
              <a:rPr lang="en-US" sz="5500" dirty="0"/>
              <a:t>       2- A</a:t>
            </a:r>
            <a:r>
              <a:rPr lang="en-US" sz="5500" dirty="0" smtClean="0"/>
              <a:t>ctive  or  prior  </a:t>
            </a:r>
            <a:r>
              <a:rPr lang="en-US" sz="5500" dirty="0">
                <a:solidFill>
                  <a:srgbClr val="FF0000"/>
                </a:solidFill>
              </a:rPr>
              <a:t>vomiting</a:t>
            </a:r>
            <a:r>
              <a:rPr lang="en-US" sz="5500" dirty="0"/>
              <a:t> </a:t>
            </a:r>
          </a:p>
          <a:p>
            <a:pPr marL="0" indent="0">
              <a:buNone/>
            </a:pPr>
            <a:r>
              <a:rPr lang="en-US" sz="3400" dirty="0" smtClean="0"/>
              <a:t>           </a:t>
            </a:r>
            <a:r>
              <a:rPr lang="en-US" sz="5500" dirty="0"/>
              <a:t>3- </a:t>
            </a:r>
            <a:r>
              <a:rPr lang="en-US" sz="5500" dirty="0" smtClean="0">
                <a:solidFill>
                  <a:srgbClr val="FF0000"/>
                </a:solidFill>
              </a:rPr>
              <a:t>Caustic</a:t>
            </a:r>
            <a:r>
              <a:rPr lang="en-US" sz="5500" dirty="0" smtClean="0"/>
              <a:t>  </a:t>
            </a:r>
            <a:r>
              <a:rPr lang="en-US" sz="5500" dirty="0"/>
              <a:t>ingestion  </a:t>
            </a:r>
          </a:p>
          <a:p>
            <a:pPr marL="0" indent="0">
              <a:buNone/>
            </a:pPr>
            <a:r>
              <a:rPr lang="en-US" sz="5500" dirty="0"/>
              <a:t>       4- </a:t>
            </a:r>
            <a:r>
              <a:rPr lang="en-US" sz="5500" dirty="0" smtClean="0"/>
              <a:t>Exposure </a:t>
            </a:r>
            <a:r>
              <a:rPr lang="en-US" sz="5500" dirty="0"/>
              <a:t>to a toxin with more </a:t>
            </a:r>
            <a:r>
              <a:rPr lang="en-US" sz="5500" dirty="0">
                <a:solidFill>
                  <a:srgbClr val="FF0000"/>
                </a:solidFill>
              </a:rPr>
              <a:t>pulmonary toxicity from inhalation </a:t>
            </a:r>
            <a:r>
              <a:rPr lang="en-US" sz="5500" dirty="0"/>
              <a:t>than </a:t>
            </a:r>
            <a:endParaRPr lang="en-US" sz="5500" dirty="0" smtClean="0"/>
          </a:p>
          <a:p>
            <a:pPr marL="0" indent="0">
              <a:buNone/>
            </a:pPr>
            <a:r>
              <a:rPr lang="en-US" sz="5500" dirty="0"/>
              <a:t> </a:t>
            </a:r>
            <a:r>
              <a:rPr lang="en-US" sz="5500" dirty="0" smtClean="0"/>
              <a:t>          toxicity </a:t>
            </a:r>
            <a:r>
              <a:rPr lang="en-US" sz="5500" dirty="0"/>
              <a:t>from GI absorption </a:t>
            </a:r>
            <a:r>
              <a:rPr lang="en-US" sz="5500" dirty="0" smtClean="0"/>
              <a:t>(hydrocarbons</a:t>
            </a:r>
            <a:r>
              <a:rPr lang="en-US" sz="5500" dirty="0"/>
              <a:t>)</a:t>
            </a:r>
          </a:p>
          <a:p>
            <a:pPr marL="0" indent="0">
              <a:buNone/>
            </a:pPr>
            <a:r>
              <a:rPr lang="en-US" sz="5500" dirty="0"/>
              <a:t>       </a:t>
            </a:r>
            <a:r>
              <a:rPr lang="en-US" sz="5500" dirty="0" smtClean="0"/>
              <a:t>5- Ingestions </a:t>
            </a:r>
            <a:r>
              <a:rPr lang="en-US" sz="5500" dirty="0"/>
              <a:t>of toxins that have the potential for </a:t>
            </a:r>
            <a:r>
              <a:rPr lang="en-US" sz="5500" dirty="0" smtClean="0"/>
              <a:t>inducing  </a:t>
            </a:r>
            <a:r>
              <a:rPr lang="en-US" sz="5500" dirty="0">
                <a:solidFill>
                  <a:srgbClr val="FF0000"/>
                </a:solidFill>
              </a:rPr>
              <a:t>seizures</a:t>
            </a:r>
          </a:p>
          <a:p>
            <a:pPr marL="0" indent="0">
              <a:buNone/>
            </a:pPr>
            <a:endParaRPr lang="en-US" sz="3400" dirty="0"/>
          </a:p>
          <a:p>
            <a:pPr>
              <a:buFont typeface="Arial" pitchFamily="34" charset="0"/>
              <a:buChar char="•"/>
            </a:pPr>
            <a:r>
              <a:rPr lang="en-US" sz="7400" b="1" dirty="0"/>
              <a:t>Complications :  </a:t>
            </a:r>
          </a:p>
          <a:p>
            <a:pPr marL="0" indent="0">
              <a:buNone/>
            </a:pPr>
            <a:r>
              <a:rPr lang="en-US" sz="5500" dirty="0"/>
              <a:t>             </a:t>
            </a:r>
            <a:r>
              <a:rPr lang="en-US" sz="5500" dirty="0" smtClean="0"/>
              <a:t>1- Aspiration                           </a:t>
            </a:r>
            <a:r>
              <a:rPr lang="en-US" sz="5500" dirty="0"/>
              <a:t>2- </a:t>
            </a:r>
            <a:r>
              <a:rPr lang="en-US" sz="5500" dirty="0" err="1"/>
              <a:t>Boerhaave</a:t>
            </a:r>
            <a:r>
              <a:rPr lang="en-US" sz="5500" dirty="0"/>
              <a:t> </a:t>
            </a:r>
            <a:r>
              <a:rPr lang="en-US" sz="5500" dirty="0" smtClean="0"/>
              <a:t>  syndrome     </a:t>
            </a:r>
          </a:p>
          <a:p>
            <a:pPr marL="0" indent="0">
              <a:buNone/>
            </a:pPr>
            <a:r>
              <a:rPr lang="en-US" sz="5500" dirty="0"/>
              <a:t> </a:t>
            </a:r>
            <a:r>
              <a:rPr lang="en-US" sz="5500" dirty="0" smtClean="0"/>
              <a:t>            </a:t>
            </a:r>
            <a:r>
              <a:rPr lang="en-US" sz="5500" dirty="0"/>
              <a:t>3- Mallory-Weiss </a:t>
            </a:r>
            <a:r>
              <a:rPr lang="en-US" sz="5500" dirty="0" smtClean="0"/>
              <a:t> tear           4- Intractable  </a:t>
            </a:r>
            <a:r>
              <a:rPr lang="en-US" sz="5500" dirty="0"/>
              <a:t>vomiting</a:t>
            </a:r>
          </a:p>
          <a:p>
            <a:pPr marL="0" indent="0">
              <a:buNone/>
            </a:pPr>
            <a:endParaRPr lang="en-US" sz="5500" dirty="0"/>
          </a:p>
        </p:txBody>
      </p:sp>
    </p:spTree>
    <p:extLst>
      <p:ext uri="{BB962C8B-B14F-4D97-AF65-F5344CB8AC3E}">
        <p14:creationId xmlns:p14="http://schemas.microsoft.com/office/powerpoint/2010/main" val="20664316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19200"/>
            <a:ext cx="8458200" cy="5257800"/>
          </a:xfrm>
        </p:spPr>
        <p:txBody>
          <a:bodyPr>
            <a:noAutofit/>
          </a:bodyPr>
          <a:lstStyle/>
          <a:p>
            <a:pPr>
              <a:buFont typeface="Arial" pitchFamily="34" charset="0"/>
              <a:buChar char="•"/>
            </a:pPr>
            <a:r>
              <a:rPr lang="en-US" sz="1800" dirty="0"/>
              <a:t>Despite evidence that gastric emptying times are prolonged in some </a:t>
            </a:r>
            <a:r>
              <a:rPr lang="en-US" sz="1800" dirty="0" smtClean="0"/>
              <a:t>overdoses clinical </a:t>
            </a:r>
            <a:r>
              <a:rPr lang="en-US" sz="1800" dirty="0"/>
              <a:t>efficacy of </a:t>
            </a:r>
            <a:r>
              <a:rPr lang="en-US" sz="1800" dirty="0" err="1"/>
              <a:t>orogastric</a:t>
            </a:r>
            <a:r>
              <a:rPr lang="en-US" sz="1800" dirty="0"/>
              <a:t> lavage has been found only in small numbers of patients in whom it is initiated </a:t>
            </a:r>
            <a:r>
              <a:rPr lang="en-US" sz="1800" dirty="0">
                <a:solidFill>
                  <a:srgbClr val="FF0000"/>
                </a:solidFill>
              </a:rPr>
              <a:t>within 1 hour of </a:t>
            </a:r>
            <a:r>
              <a:rPr lang="en-US" sz="1800" dirty="0" smtClean="0">
                <a:solidFill>
                  <a:srgbClr val="FF0000"/>
                </a:solidFill>
              </a:rPr>
              <a:t>ingestion</a:t>
            </a:r>
          </a:p>
          <a:p>
            <a:pPr>
              <a:buFont typeface="Arial" pitchFamily="34" charset="0"/>
              <a:buChar char="•"/>
            </a:pPr>
            <a:endParaRPr lang="en-US" sz="1800" dirty="0"/>
          </a:p>
          <a:p>
            <a:pPr>
              <a:buFont typeface="Arial" pitchFamily="34" charset="0"/>
              <a:buChar char="•"/>
            </a:pPr>
            <a:r>
              <a:rPr lang="en-US" sz="1800" dirty="0"/>
              <a:t>Recommendation of </a:t>
            </a:r>
            <a:r>
              <a:rPr lang="en-US" sz="1800" dirty="0" err="1"/>
              <a:t>orogastric</a:t>
            </a:r>
            <a:r>
              <a:rPr lang="en-US" sz="1800" dirty="0"/>
              <a:t> lavage is generally </a:t>
            </a:r>
            <a:r>
              <a:rPr lang="en-US" sz="1800" dirty="0">
                <a:solidFill>
                  <a:srgbClr val="FF0000"/>
                </a:solidFill>
              </a:rPr>
              <a:t>limited to cases of recent ingestion of a life-threatening </a:t>
            </a:r>
            <a:r>
              <a:rPr lang="en-US" sz="1800" dirty="0" smtClean="0">
                <a:solidFill>
                  <a:srgbClr val="FF0000"/>
                </a:solidFill>
              </a:rPr>
              <a:t>toxin</a:t>
            </a:r>
          </a:p>
          <a:p>
            <a:pPr>
              <a:buFont typeface="Arial" pitchFamily="34" charset="0"/>
              <a:buChar char="•"/>
            </a:pPr>
            <a:endParaRPr lang="en-US" sz="1800" dirty="0" smtClean="0"/>
          </a:p>
          <a:p>
            <a:pPr>
              <a:buFont typeface="Arial" pitchFamily="34" charset="0"/>
              <a:buChar char="•"/>
            </a:pPr>
            <a:r>
              <a:rPr lang="en-US" sz="1800" dirty="0" smtClean="0"/>
              <a:t>The </a:t>
            </a:r>
            <a:r>
              <a:rPr lang="en-US" sz="1800" dirty="0" err="1"/>
              <a:t>orogastric</a:t>
            </a:r>
            <a:r>
              <a:rPr lang="en-US" sz="1800" dirty="0"/>
              <a:t> tube should be of </a:t>
            </a:r>
            <a:r>
              <a:rPr lang="en-US" sz="1800" dirty="0" smtClean="0">
                <a:solidFill>
                  <a:srgbClr val="FF0000"/>
                </a:solidFill>
              </a:rPr>
              <a:t>adequate  </a:t>
            </a:r>
            <a:r>
              <a:rPr lang="en-US" sz="1800" dirty="0">
                <a:solidFill>
                  <a:srgbClr val="FF0000"/>
                </a:solidFill>
              </a:rPr>
              <a:t>size </a:t>
            </a:r>
            <a:r>
              <a:rPr lang="en-US" sz="1800" dirty="0"/>
              <a:t>to recover pill fragments</a:t>
            </a:r>
            <a:r>
              <a:rPr lang="en-US" sz="1800" dirty="0" smtClean="0"/>
              <a:t>:</a:t>
            </a:r>
          </a:p>
          <a:p>
            <a:pPr marL="0" indent="0">
              <a:buNone/>
            </a:pPr>
            <a:r>
              <a:rPr lang="en-US" sz="1800" dirty="0"/>
              <a:t> </a:t>
            </a:r>
            <a:r>
              <a:rPr lang="en-US" sz="1800" dirty="0" smtClean="0"/>
              <a:t>    </a:t>
            </a:r>
            <a:r>
              <a:rPr lang="en-US" sz="1800" dirty="0"/>
              <a:t>36F to 40F </a:t>
            </a:r>
            <a:r>
              <a:rPr lang="en-US" sz="1800" dirty="0" smtClean="0"/>
              <a:t>(12- </a:t>
            </a:r>
            <a:r>
              <a:rPr lang="en-US" sz="1800" dirty="0"/>
              <a:t>to 13-mm outside diameter) for adults and 22F to 24F (8- to 9-mm </a:t>
            </a:r>
            <a:endParaRPr lang="en-US" sz="1800" dirty="0" smtClean="0"/>
          </a:p>
          <a:p>
            <a:pPr marL="0" indent="0">
              <a:buNone/>
            </a:pPr>
            <a:r>
              <a:rPr lang="en-US" sz="1800" dirty="0"/>
              <a:t> </a:t>
            </a:r>
            <a:r>
              <a:rPr lang="en-US" sz="1800" dirty="0" smtClean="0"/>
              <a:t>    outside </a:t>
            </a:r>
            <a:r>
              <a:rPr lang="en-US" sz="1800" dirty="0"/>
              <a:t>diameter) for </a:t>
            </a:r>
            <a:r>
              <a:rPr lang="en-US" sz="1800" dirty="0" smtClean="0"/>
              <a:t>children</a:t>
            </a:r>
          </a:p>
          <a:p>
            <a:pPr marL="0" indent="0">
              <a:buNone/>
            </a:pPr>
            <a:endParaRPr lang="en-US" sz="1800" dirty="0" smtClean="0"/>
          </a:p>
          <a:p>
            <a:pPr>
              <a:buFont typeface="Arial" pitchFamily="34" charset="0"/>
              <a:buChar char="•"/>
            </a:pPr>
            <a:r>
              <a:rPr lang="en-US" sz="1800" dirty="0" smtClean="0"/>
              <a:t>The </a:t>
            </a:r>
            <a:r>
              <a:rPr lang="en-US" sz="1800" dirty="0"/>
              <a:t>tube is inserted to a </a:t>
            </a:r>
            <a:r>
              <a:rPr lang="en-US" sz="1800" dirty="0">
                <a:solidFill>
                  <a:srgbClr val="FF0000"/>
                </a:solidFill>
              </a:rPr>
              <a:t>depth</a:t>
            </a:r>
            <a:r>
              <a:rPr lang="en-US" sz="1800" dirty="0"/>
              <a:t> that corresponds to the length from the patient's chin to the xiphoid </a:t>
            </a:r>
            <a:r>
              <a:rPr lang="en-US" sz="1800" dirty="0" smtClean="0"/>
              <a:t>process</a:t>
            </a:r>
          </a:p>
          <a:p>
            <a:pPr>
              <a:buFont typeface="Arial" pitchFamily="34" charset="0"/>
              <a:buChar char="•"/>
            </a:pPr>
            <a:endParaRPr lang="en-US" sz="1800" dirty="0" smtClean="0"/>
          </a:p>
          <a:p>
            <a:pPr>
              <a:buFont typeface="Arial" pitchFamily="34" charset="0"/>
              <a:buChar char="•"/>
            </a:pPr>
            <a:r>
              <a:rPr lang="en-US" sz="1800" dirty="0" smtClean="0"/>
              <a:t>Correct </a:t>
            </a:r>
            <a:r>
              <a:rPr lang="en-US" sz="1800" dirty="0"/>
              <a:t>tube </a:t>
            </a:r>
            <a:r>
              <a:rPr lang="en-US" sz="1800" dirty="0">
                <a:solidFill>
                  <a:srgbClr val="FF0000"/>
                </a:solidFill>
              </a:rPr>
              <a:t>positioning</a:t>
            </a:r>
            <a:r>
              <a:rPr lang="en-US" sz="1800" dirty="0"/>
              <a:t> is assessed by insufflation of </a:t>
            </a:r>
            <a:r>
              <a:rPr lang="en-US" sz="1800" dirty="0" smtClean="0"/>
              <a:t>air</a:t>
            </a:r>
          </a:p>
          <a:p>
            <a:pPr marL="0" indent="0">
              <a:buNone/>
            </a:pPr>
            <a:endParaRPr lang="en-US" sz="1800" dirty="0" smtClean="0"/>
          </a:p>
          <a:p>
            <a:pPr marL="0" indent="0">
              <a:buNone/>
            </a:pPr>
            <a:endParaRPr lang="en-US" sz="1800" dirty="0" smtClean="0"/>
          </a:p>
        </p:txBody>
      </p:sp>
      <p:sp>
        <p:nvSpPr>
          <p:cNvPr id="3" name="Title 2"/>
          <p:cNvSpPr>
            <a:spLocks noGrp="1"/>
          </p:cNvSpPr>
          <p:nvPr>
            <p:ph type="title"/>
          </p:nvPr>
        </p:nvSpPr>
        <p:spPr>
          <a:xfrm>
            <a:off x="457200" y="152400"/>
            <a:ext cx="8229600" cy="990600"/>
          </a:xfrm>
        </p:spPr>
        <p:txBody>
          <a:bodyPr/>
          <a:lstStyle/>
          <a:p>
            <a:pPr algn="ctr"/>
            <a:r>
              <a:rPr lang="en-US" b="1" dirty="0" smtClean="0">
                <a:solidFill>
                  <a:srgbClr val="FF0000"/>
                </a:solidFill>
              </a:rPr>
              <a:t>Oro /</a:t>
            </a:r>
            <a:r>
              <a:rPr lang="en-US" b="1" dirty="0" err="1" smtClean="0">
                <a:solidFill>
                  <a:srgbClr val="FF0000"/>
                </a:solidFill>
              </a:rPr>
              <a:t>Naso</a:t>
            </a:r>
            <a:r>
              <a:rPr lang="en-US" b="1" dirty="0" smtClean="0">
                <a:solidFill>
                  <a:srgbClr val="FF0000"/>
                </a:solidFill>
              </a:rPr>
              <a:t> gastric </a:t>
            </a:r>
            <a:r>
              <a:rPr lang="en-US" b="1" dirty="0">
                <a:solidFill>
                  <a:srgbClr val="FF0000"/>
                </a:solidFill>
              </a:rPr>
              <a:t>Lavage</a:t>
            </a:r>
          </a:p>
        </p:txBody>
      </p:sp>
    </p:spTree>
    <p:extLst>
      <p:ext uri="{BB962C8B-B14F-4D97-AF65-F5344CB8AC3E}">
        <p14:creationId xmlns:p14="http://schemas.microsoft.com/office/powerpoint/2010/main" val="24050748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533400"/>
            <a:ext cx="8458200" cy="5943600"/>
          </a:xfrm>
        </p:spPr>
        <p:txBody>
          <a:bodyPr>
            <a:normAutofit/>
          </a:bodyPr>
          <a:lstStyle/>
          <a:p>
            <a:pPr marL="0" indent="0">
              <a:buNone/>
            </a:pPr>
            <a:endParaRPr lang="en-US" sz="1800" dirty="0" smtClean="0"/>
          </a:p>
          <a:p>
            <a:pPr>
              <a:buFont typeface="Arial" pitchFamily="34" charset="0"/>
              <a:buChar char="•"/>
            </a:pPr>
            <a:r>
              <a:rPr lang="en-US" sz="1800" dirty="0"/>
              <a:t>The patient is typically positioned on the left side </a:t>
            </a:r>
            <a:r>
              <a:rPr lang="en-US" sz="1800" dirty="0">
                <a:solidFill>
                  <a:srgbClr val="FF0000"/>
                </a:solidFill>
              </a:rPr>
              <a:t>(left lateral decubitus) </a:t>
            </a:r>
            <a:r>
              <a:rPr lang="en-US" sz="1800" dirty="0"/>
              <a:t>with the </a:t>
            </a:r>
            <a:r>
              <a:rPr lang="en-US" sz="1800" dirty="0">
                <a:solidFill>
                  <a:srgbClr val="FF0000"/>
                </a:solidFill>
              </a:rPr>
              <a:t>bed tilted head down 20 degrees </a:t>
            </a:r>
            <a:r>
              <a:rPr lang="en-US" sz="1800" dirty="0"/>
              <a:t>to reduce the risk of pulmonary aspiration</a:t>
            </a:r>
          </a:p>
          <a:p>
            <a:pPr>
              <a:buFont typeface="Arial" pitchFamily="34" charset="0"/>
              <a:buChar char="•"/>
            </a:pPr>
            <a:endParaRPr lang="en-US" sz="1800" dirty="0"/>
          </a:p>
          <a:p>
            <a:pPr>
              <a:buFont typeface="Arial" pitchFamily="34" charset="0"/>
              <a:buChar char="•"/>
            </a:pPr>
            <a:r>
              <a:rPr lang="en-US" sz="1800" dirty="0" smtClean="0"/>
              <a:t>Perform </a:t>
            </a:r>
            <a:r>
              <a:rPr lang="en-US" sz="1800" dirty="0"/>
              <a:t>lavage with small amounts of fluid</a:t>
            </a:r>
            <a:r>
              <a:rPr lang="en-US" sz="1800" dirty="0">
                <a:solidFill>
                  <a:srgbClr val="FF0000"/>
                </a:solidFill>
              </a:rPr>
              <a:t>, 200 to 300 mL </a:t>
            </a:r>
            <a:r>
              <a:rPr lang="en-US" sz="1800" dirty="0"/>
              <a:t>in adults </a:t>
            </a:r>
            <a:r>
              <a:rPr lang="en-US" sz="1800" dirty="0">
                <a:solidFill>
                  <a:srgbClr val="FF0000"/>
                </a:solidFill>
              </a:rPr>
              <a:t>and 10 mL/kg</a:t>
            </a:r>
            <a:r>
              <a:rPr lang="en-US" sz="1800" dirty="0"/>
              <a:t> in children, to avoid stimulating the propulsion of gastric contents into the duodenum</a:t>
            </a:r>
          </a:p>
          <a:p>
            <a:pPr marL="0" indent="0">
              <a:buNone/>
            </a:pPr>
            <a:endParaRPr lang="en-US" sz="1800" dirty="0" smtClean="0"/>
          </a:p>
          <a:p>
            <a:pPr>
              <a:buFont typeface="Arial" pitchFamily="34" charset="0"/>
              <a:buChar char="•"/>
            </a:pPr>
            <a:r>
              <a:rPr lang="en-US" sz="1800" dirty="0" smtClean="0"/>
              <a:t>Gastric </a:t>
            </a:r>
            <a:r>
              <a:rPr lang="en-US" sz="1800" dirty="0"/>
              <a:t>lavage with cool solutions can induce hypothermia, so </a:t>
            </a:r>
            <a:r>
              <a:rPr lang="en-US" sz="1800" dirty="0">
                <a:solidFill>
                  <a:srgbClr val="FF0000"/>
                </a:solidFill>
              </a:rPr>
              <a:t>use of body-temperature or at least room-temperature solutions </a:t>
            </a:r>
            <a:r>
              <a:rPr lang="en-US" sz="1800" dirty="0"/>
              <a:t>is recommended</a:t>
            </a:r>
          </a:p>
          <a:p>
            <a:pPr>
              <a:buFont typeface="Arial" pitchFamily="34" charset="0"/>
              <a:buChar char="•"/>
            </a:pPr>
            <a:endParaRPr lang="en-US" sz="1800" dirty="0" smtClean="0"/>
          </a:p>
          <a:p>
            <a:pPr>
              <a:buFont typeface="Arial" pitchFamily="34" charset="0"/>
              <a:buChar char="•"/>
            </a:pPr>
            <a:r>
              <a:rPr lang="en-US" sz="1800" dirty="0" smtClean="0">
                <a:solidFill>
                  <a:srgbClr val="FF0000"/>
                </a:solidFill>
              </a:rPr>
              <a:t>The </a:t>
            </a:r>
            <a:r>
              <a:rPr lang="en-US" sz="1800" dirty="0">
                <a:solidFill>
                  <a:srgbClr val="FF0000"/>
                </a:solidFill>
              </a:rPr>
              <a:t>volume returned </a:t>
            </a:r>
            <a:r>
              <a:rPr lang="en-US" sz="1800" dirty="0"/>
              <a:t>with lavage should be essentially </a:t>
            </a:r>
            <a:r>
              <a:rPr lang="en-US" sz="1800" dirty="0">
                <a:solidFill>
                  <a:srgbClr val="FF0000"/>
                </a:solidFill>
              </a:rPr>
              <a:t>equal </a:t>
            </a:r>
            <a:r>
              <a:rPr lang="en-US" sz="1800" dirty="0"/>
              <a:t>to that </a:t>
            </a:r>
            <a:r>
              <a:rPr lang="en-US" sz="1800" dirty="0" smtClean="0"/>
              <a:t>administered </a:t>
            </a:r>
          </a:p>
          <a:p>
            <a:pPr marL="0" indent="0">
              <a:buNone/>
            </a:pPr>
            <a:endParaRPr lang="en-US" sz="1800" dirty="0" smtClean="0"/>
          </a:p>
          <a:p>
            <a:pPr>
              <a:buFont typeface="Arial" pitchFamily="34" charset="0"/>
              <a:buChar char="•"/>
            </a:pPr>
            <a:r>
              <a:rPr lang="en-US" sz="1800" dirty="0" smtClean="0"/>
              <a:t>Lavage </a:t>
            </a:r>
            <a:r>
              <a:rPr lang="en-US" sz="1800" dirty="0"/>
              <a:t>is commonly </a:t>
            </a:r>
            <a:r>
              <a:rPr lang="en-US" sz="1800" dirty="0">
                <a:solidFill>
                  <a:srgbClr val="FF0000"/>
                </a:solidFill>
              </a:rPr>
              <a:t>continued</a:t>
            </a:r>
            <a:r>
              <a:rPr lang="en-US" sz="1800" dirty="0"/>
              <a:t> until the </a:t>
            </a:r>
            <a:r>
              <a:rPr lang="en-US" sz="1800" dirty="0">
                <a:solidFill>
                  <a:srgbClr val="FF0000"/>
                </a:solidFill>
              </a:rPr>
              <a:t>effluent becomes </a:t>
            </a:r>
            <a:r>
              <a:rPr lang="en-US" sz="1800" dirty="0" smtClean="0">
                <a:solidFill>
                  <a:srgbClr val="FF0000"/>
                </a:solidFill>
              </a:rPr>
              <a:t>clear</a:t>
            </a:r>
          </a:p>
          <a:p>
            <a:pPr marL="0" indent="0">
              <a:buNone/>
            </a:pPr>
            <a:endParaRPr lang="en-US" sz="1800" dirty="0">
              <a:solidFill>
                <a:srgbClr val="FF0000"/>
              </a:solidFill>
            </a:endParaRPr>
          </a:p>
          <a:p>
            <a:pPr>
              <a:buFont typeface="Arial" pitchFamily="34" charset="0"/>
              <a:buChar char="•"/>
            </a:pPr>
            <a:r>
              <a:rPr lang="en-US" sz="1800" dirty="0"/>
              <a:t>Before the tube is removed, if </a:t>
            </a:r>
            <a:r>
              <a:rPr lang="en-US" sz="1800" dirty="0" smtClean="0"/>
              <a:t>indicated activated </a:t>
            </a:r>
            <a:r>
              <a:rPr lang="en-US" sz="1800" dirty="0"/>
              <a:t>charcoal should be </a:t>
            </a:r>
            <a:r>
              <a:rPr lang="en-US" sz="1800" dirty="0" smtClean="0"/>
              <a:t>instilled </a:t>
            </a:r>
            <a:endParaRPr lang="en-US" sz="1800" dirty="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a:p>
          <a:p>
            <a:pPr>
              <a:buFont typeface="Arial" pitchFamily="34" charset="0"/>
              <a:buChar char="•"/>
            </a:pPr>
            <a:endParaRPr lang="en-US" sz="1800" dirty="0" smtClean="0"/>
          </a:p>
          <a:p>
            <a:pPr>
              <a:buFont typeface="Arial" pitchFamily="34" charset="0"/>
              <a:buChar char="•"/>
            </a:pPr>
            <a:endParaRPr lang="en-US" sz="1800" dirty="0"/>
          </a:p>
          <a:p>
            <a:pPr>
              <a:buFont typeface="Arial" pitchFamily="34" charset="0"/>
              <a:buChar char="•"/>
            </a:pPr>
            <a:endParaRPr lang="en-US" sz="1800" dirty="0" smtClean="0"/>
          </a:p>
          <a:p>
            <a:pPr>
              <a:buFont typeface="Arial" pitchFamily="34" charset="0"/>
              <a:buChar char="•"/>
            </a:pPr>
            <a:endParaRPr lang="en-US" sz="1800" dirty="0"/>
          </a:p>
          <a:p>
            <a:pPr>
              <a:buFont typeface="Arial" pitchFamily="34" charset="0"/>
              <a:buChar char="•"/>
            </a:pPr>
            <a:endParaRPr lang="en-US" sz="1800"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577063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6019800"/>
          </a:xfrm>
        </p:spPr>
        <p:txBody>
          <a:bodyPr/>
          <a:lstStyle/>
          <a:p>
            <a:pPr marL="0" indent="0" algn="ctr">
              <a:buNone/>
            </a:pPr>
            <a:r>
              <a:rPr lang="en-US" sz="4200" spc="-100" dirty="0">
                <a:ln w="3200">
                  <a:solidFill>
                    <a:schemeClr val="bg2">
                      <a:shade val="75000"/>
                      <a:alpha val="25000"/>
                    </a:schemeClr>
                  </a:solidFill>
                  <a:prstDash val="solid"/>
                  <a:round/>
                </a:ln>
                <a:solidFill>
                  <a:srgbClr val="FF0000"/>
                </a:solidFill>
                <a:effectLst>
                  <a:innerShdw blurRad="50800" dist="25400" dir="13500000">
                    <a:prstClr val="black">
                      <a:alpha val="70000"/>
                    </a:prstClr>
                  </a:innerShdw>
                </a:effectLst>
                <a:latin typeface="+mj-lt"/>
                <a:ea typeface="+mj-ea"/>
                <a:cs typeface="+mj-cs"/>
              </a:rPr>
              <a:t>Objectives</a:t>
            </a:r>
          </a:p>
          <a:p>
            <a:pPr marL="0" indent="0">
              <a:buNone/>
            </a:pPr>
            <a:endParaRPr lang="en-US" sz="3600" b="1" dirty="0" smtClean="0"/>
          </a:p>
          <a:p>
            <a:pPr marL="0" indent="0">
              <a:buNone/>
            </a:pPr>
            <a:r>
              <a:rPr lang="en-US" sz="2400" dirty="0"/>
              <a:t>1-Toxicology </a:t>
            </a:r>
            <a:endParaRPr lang="en-US" sz="2400" dirty="0" smtClean="0"/>
          </a:p>
          <a:p>
            <a:pPr marL="0" indent="0">
              <a:buNone/>
            </a:pPr>
            <a:r>
              <a:rPr lang="en-US" sz="2400" dirty="0"/>
              <a:t>2- Side </a:t>
            </a:r>
            <a:r>
              <a:rPr lang="en-US" sz="2400" dirty="0" smtClean="0"/>
              <a:t>effect</a:t>
            </a:r>
          </a:p>
          <a:p>
            <a:pPr marL="0" indent="0">
              <a:buNone/>
            </a:pPr>
            <a:r>
              <a:rPr lang="en-US" sz="2400" dirty="0" smtClean="0"/>
              <a:t>3- </a:t>
            </a:r>
            <a:r>
              <a:rPr lang="en-US" sz="2400" dirty="0"/>
              <a:t>Poisoning </a:t>
            </a:r>
            <a:endParaRPr lang="en-US" sz="2400" dirty="0" smtClean="0"/>
          </a:p>
          <a:p>
            <a:pPr marL="0" indent="0">
              <a:buNone/>
            </a:pPr>
            <a:r>
              <a:rPr lang="en-US" sz="2400" dirty="0" smtClean="0"/>
              <a:t>4- Intoxication</a:t>
            </a:r>
          </a:p>
          <a:p>
            <a:pPr marL="0" indent="0">
              <a:buNone/>
            </a:pPr>
            <a:r>
              <a:rPr lang="en-US" sz="2400" dirty="0" smtClean="0"/>
              <a:t>5- Over dose</a:t>
            </a:r>
            <a:endParaRPr lang="en-US" sz="2400" dirty="0"/>
          </a:p>
          <a:p>
            <a:pPr marL="0" indent="0">
              <a:buNone/>
            </a:pPr>
            <a:r>
              <a:rPr lang="en-US" sz="2400" dirty="0"/>
              <a:t>5- Management of intoxicate patient </a:t>
            </a:r>
          </a:p>
          <a:p>
            <a:pPr marL="0" indent="0">
              <a:buNone/>
            </a:pPr>
            <a:r>
              <a:rPr lang="en-US" dirty="0" smtClean="0"/>
              <a:t>6-Disposition</a:t>
            </a:r>
            <a:endParaRPr lang="en-US" dirty="0"/>
          </a:p>
        </p:txBody>
      </p:sp>
    </p:spTree>
    <p:extLst>
      <p:ext uri="{BB962C8B-B14F-4D97-AF65-F5344CB8AC3E}">
        <p14:creationId xmlns:p14="http://schemas.microsoft.com/office/powerpoint/2010/main" val="5106661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381000"/>
            <a:ext cx="8458200" cy="6019800"/>
          </a:xfrm>
        </p:spPr>
        <p:txBody>
          <a:bodyPr>
            <a:normAutofit lnSpcReduction="10000"/>
          </a:bodyPr>
          <a:lstStyle/>
          <a:p>
            <a:pPr marL="0" indent="0">
              <a:buNone/>
            </a:pPr>
            <a:endParaRPr lang="en-US" sz="1800" dirty="0" smtClean="0"/>
          </a:p>
          <a:p>
            <a:pPr marL="0" indent="0">
              <a:buNone/>
            </a:pPr>
            <a:endParaRPr lang="en-US" sz="1800" dirty="0"/>
          </a:p>
          <a:p>
            <a:pPr>
              <a:buFont typeface="Arial" pitchFamily="34" charset="0"/>
              <a:buChar char="•"/>
            </a:pPr>
            <a:r>
              <a:rPr lang="en-US" sz="2400" b="1" dirty="0"/>
              <a:t>Complications:</a:t>
            </a:r>
          </a:p>
          <a:p>
            <a:pPr marL="0" indent="0">
              <a:buNone/>
            </a:pPr>
            <a:r>
              <a:rPr lang="en-US" sz="1800" dirty="0"/>
              <a:t>    1- Insertion of the tube into the trachea      2- Aspiration</a:t>
            </a:r>
          </a:p>
          <a:p>
            <a:pPr marL="0" indent="0">
              <a:buNone/>
            </a:pPr>
            <a:r>
              <a:rPr lang="en-US" sz="1800" dirty="0"/>
              <a:t>    3- Esophageal or gastric perforation            4- Hypoxemia during the procedure</a:t>
            </a:r>
          </a:p>
          <a:p>
            <a:pPr marL="0" indent="0">
              <a:buNone/>
            </a:pPr>
            <a:endParaRPr lang="en-US" sz="1800" dirty="0" smtClean="0"/>
          </a:p>
          <a:p>
            <a:pPr marL="0" indent="0">
              <a:buNone/>
            </a:pPr>
            <a:endParaRPr lang="en-US" sz="1800" dirty="0"/>
          </a:p>
          <a:p>
            <a:pPr>
              <a:buFont typeface="Arial" pitchFamily="34" charset="0"/>
              <a:buChar char="•"/>
            </a:pPr>
            <a:r>
              <a:rPr lang="en-US" sz="2400" b="1" dirty="0" smtClean="0"/>
              <a:t>Contraindications:</a:t>
            </a:r>
          </a:p>
          <a:p>
            <a:pPr marL="0" indent="0">
              <a:buNone/>
            </a:pPr>
            <a:r>
              <a:rPr lang="en-US" sz="1800" dirty="0" smtClean="0"/>
              <a:t>    1- Ingestion </a:t>
            </a:r>
            <a:r>
              <a:rPr lang="en-US" sz="1800" dirty="0"/>
              <a:t>of pills that are </a:t>
            </a:r>
            <a:r>
              <a:rPr lang="en-US" sz="1800" dirty="0">
                <a:solidFill>
                  <a:srgbClr val="FF0000"/>
                </a:solidFill>
              </a:rPr>
              <a:t>known not to fit into the holes </a:t>
            </a:r>
            <a:r>
              <a:rPr lang="en-US" sz="1800" dirty="0" smtClean="0"/>
              <a:t>OGT /NGT</a:t>
            </a:r>
          </a:p>
          <a:p>
            <a:pPr marL="0" indent="0">
              <a:buNone/>
            </a:pPr>
            <a:r>
              <a:rPr lang="en-US" sz="1800" dirty="0"/>
              <a:t> </a:t>
            </a:r>
            <a:r>
              <a:rPr lang="en-US" sz="1800" dirty="0" smtClean="0"/>
              <a:t>   2- </a:t>
            </a:r>
            <a:r>
              <a:rPr lang="en-US" sz="1800" dirty="0" smtClean="0">
                <a:solidFill>
                  <a:srgbClr val="FF0000"/>
                </a:solidFill>
              </a:rPr>
              <a:t>Nontoxic</a:t>
            </a:r>
            <a:r>
              <a:rPr lang="en-US" sz="1800" dirty="0" smtClean="0"/>
              <a:t> ingestions</a:t>
            </a:r>
          </a:p>
          <a:p>
            <a:pPr marL="0" indent="0">
              <a:buNone/>
            </a:pPr>
            <a:r>
              <a:rPr lang="en-US" sz="1800" dirty="0"/>
              <a:t> </a:t>
            </a:r>
            <a:r>
              <a:rPr lang="en-US" sz="1800" dirty="0" smtClean="0"/>
              <a:t>   3- </a:t>
            </a:r>
            <a:r>
              <a:rPr lang="en-US" sz="1800" dirty="0" smtClean="0">
                <a:solidFill>
                  <a:srgbClr val="FF0000"/>
                </a:solidFill>
              </a:rPr>
              <a:t>Non–life-threatening</a:t>
            </a:r>
            <a:r>
              <a:rPr lang="en-US" sz="1800" dirty="0" smtClean="0"/>
              <a:t> ingestions</a:t>
            </a:r>
          </a:p>
          <a:p>
            <a:pPr marL="0" indent="0">
              <a:buNone/>
            </a:pPr>
            <a:r>
              <a:rPr lang="en-US" sz="1800" dirty="0"/>
              <a:t> </a:t>
            </a:r>
            <a:r>
              <a:rPr lang="en-US" sz="1800" dirty="0" smtClean="0"/>
              <a:t>   4- </a:t>
            </a:r>
            <a:r>
              <a:rPr lang="en-US" sz="1800" dirty="0" smtClean="0">
                <a:solidFill>
                  <a:srgbClr val="FF0000"/>
                </a:solidFill>
              </a:rPr>
              <a:t>Caustic</a:t>
            </a:r>
            <a:r>
              <a:rPr lang="en-US" sz="1800" dirty="0" smtClean="0"/>
              <a:t> ingestions</a:t>
            </a:r>
          </a:p>
          <a:p>
            <a:pPr marL="0" indent="0">
              <a:buNone/>
            </a:pPr>
            <a:r>
              <a:rPr lang="en-US" sz="1800" dirty="0"/>
              <a:t> </a:t>
            </a:r>
            <a:r>
              <a:rPr lang="en-US" sz="1800" dirty="0" smtClean="0"/>
              <a:t>   5- </a:t>
            </a:r>
            <a:r>
              <a:rPr lang="en-US" sz="1800" dirty="0"/>
              <a:t>L</a:t>
            </a:r>
            <a:r>
              <a:rPr lang="en-US" sz="1800" dirty="0" smtClean="0"/>
              <a:t>ack </a:t>
            </a:r>
            <a:r>
              <a:rPr lang="en-US" sz="1800" dirty="0"/>
              <a:t>of assurance of </a:t>
            </a:r>
            <a:r>
              <a:rPr lang="en-US" sz="1800" dirty="0">
                <a:solidFill>
                  <a:srgbClr val="FF0000"/>
                </a:solidFill>
              </a:rPr>
              <a:t>airway </a:t>
            </a:r>
            <a:r>
              <a:rPr lang="en-US" sz="1800" dirty="0" smtClean="0">
                <a:solidFill>
                  <a:srgbClr val="FF0000"/>
                </a:solidFill>
              </a:rPr>
              <a:t>integrity</a:t>
            </a:r>
          </a:p>
          <a:p>
            <a:pPr marL="0" indent="0">
              <a:buNone/>
            </a:pPr>
            <a:r>
              <a:rPr lang="en-US" sz="1800" dirty="0"/>
              <a:t> </a:t>
            </a:r>
            <a:r>
              <a:rPr lang="en-US" sz="1800" dirty="0" smtClean="0"/>
              <a:t>   6- </a:t>
            </a:r>
            <a:r>
              <a:rPr lang="en-US" sz="1800" dirty="0"/>
              <a:t>T</a:t>
            </a:r>
            <a:r>
              <a:rPr lang="en-US" sz="1800" dirty="0" smtClean="0"/>
              <a:t>oxic </a:t>
            </a:r>
            <a:r>
              <a:rPr lang="en-US" sz="1800" dirty="0"/>
              <a:t>ingestions that are </a:t>
            </a:r>
            <a:r>
              <a:rPr lang="en-US" sz="1800" dirty="0">
                <a:solidFill>
                  <a:srgbClr val="FF0000"/>
                </a:solidFill>
              </a:rPr>
              <a:t>more damaging to the lungs than the GI tract</a:t>
            </a:r>
            <a:r>
              <a:rPr lang="en-US" sz="1800" dirty="0"/>
              <a:t>, such as </a:t>
            </a:r>
            <a:endParaRPr lang="en-US" sz="1800" dirty="0" smtClean="0"/>
          </a:p>
          <a:p>
            <a:pPr marL="0" indent="0">
              <a:buNone/>
            </a:pPr>
            <a:r>
              <a:rPr lang="en-US" sz="1800" dirty="0"/>
              <a:t> </a:t>
            </a:r>
            <a:r>
              <a:rPr lang="en-US" sz="1800" dirty="0" smtClean="0"/>
              <a:t>       hydrocarbons </a:t>
            </a:r>
            <a:r>
              <a:rPr lang="en-US" sz="1800" dirty="0"/>
              <a:t>that pose a greater risk from pulmonary aspiration than from </a:t>
            </a:r>
            <a:endParaRPr lang="en-US" sz="1800" dirty="0" smtClean="0"/>
          </a:p>
          <a:p>
            <a:pPr marL="0" indent="0">
              <a:buNone/>
            </a:pPr>
            <a:r>
              <a:rPr lang="en-US" sz="1800" dirty="0"/>
              <a:t> </a:t>
            </a:r>
            <a:r>
              <a:rPr lang="en-US" sz="1800" dirty="0" smtClean="0"/>
              <a:t>       gastrointestinal </a:t>
            </a:r>
            <a:r>
              <a:rPr lang="en-US" sz="1800" dirty="0"/>
              <a:t>absorption</a:t>
            </a:r>
          </a:p>
          <a:p>
            <a:pPr marL="0" indent="0">
              <a:buNone/>
            </a:pPr>
            <a:endParaRPr lang="en-US" sz="1800" dirty="0"/>
          </a:p>
          <a:p>
            <a:pPr marL="0" indent="0">
              <a:buNone/>
            </a:pPr>
            <a:r>
              <a:rPr lang="en-US" sz="1800" dirty="0" smtClean="0"/>
              <a:t>.</a:t>
            </a:r>
            <a:endParaRPr lang="en-US" sz="1800" dirty="0"/>
          </a:p>
          <a:p>
            <a:pPr marL="0" indent="0">
              <a:buNone/>
            </a:pPr>
            <a:endParaRPr lang="en-US" dirty="0"/>
          </a:p>
        </p:txBody>
      </p:sp>
    </p:spTree>
    <p:extLst>
      <p:ext uri="{BB962C8B-B14F-4D97-AF65-F5344CB8AC3E}">
        <p14:creationId xmlns:p14="http://schemas.microsoft.com/office/powerpoint/2010/main" val="39468776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305800" cy="4876800"/>
          </a:xfrm>
        </p:spPr>
        <p:txBody>
          <a:bodyPr>
            <a:normAutofit fontScale="70000" lnSpcReduction="20000"/>
          </a:bodyPr>
          <a:lstStyle/>
          <a:p>
            <a:pPr>
              <a:buFont typeface="Arial" pitchFamily="34" charset="0"/>
              <a:buChar char="•"/>
            </a:pPr>
            <a:r>
              <a:rPr lang="en-US" dirty="0" smtClean="0"/>
              <a:t>Activated </a:t>
            </a:r>
            <a:r>
              <a:rPr lang="en-US" dirty="0"/>
              <a:t>charcoal works by adsorbing substances in the gut lumen via </a:t>
            </a:r>
            <a:r>
              <a:rPr lang="en-US" dirty="0">
                <a:solidFill>
                  <a:srgbClr val="FF0000"/>
                </a:solidFill>
              </a:rPr>
              <a:t>Van der Waals forces</a:t>
            </a:r>
            <a:r>
              <a:rPr lang="en-US" dirty="0"/>
              <a:t>, which makes them less available for absorption into the </a:t>
            </a:r>
            <a:r>
              <a:rPr lang="en-US" dirty="0" smtClean="0"/>
              <a:t>tissues</a:t>
            </a:r>
          </a:p>
          <a:p>
            <a:pPr marL="0" indent="0">
              <a:buNone/>
            </a:pPr>
            <a:endParaRPr lang="en-US" dirty="0" smtClean="0"/>
          </a:p>
          <a:p>
            <a:pPr>
              <a:buFont typeface="Arial" pitchFamily="34" charset="0"/>
              <a:buChar char="•"/>
            </a:pPr>
            <a:r>
              <a:rPr lang="en-US" dirty="0" smtClean="0">
                <a:solidFill>
                  <a:srgbClr val="FF0000"/>
                </a:solidFill>
              </a:rPr>
              <a:t>Most </a:t>
            </a:r>
            <a:r>
              <a:rPr lang="en-US" dirty="0">
                <a:solidFill>
                  <a:srgbClr val="FF0000"/>
                </a:solidFill>
              </a:rPr>
              <a:t>organic and some inorganic substances </a:t>
            </a:r>
            <a:r>
              <a:rPr lang="en-US" dirty="0"/>
              <a:t>are </a:t>
            </a:r>
            <a:r>
              <a:rPr lang="en-US" dirty="0" smtClean="0"/>
              <a:t>absorbed </a:t>
            </a:r>
            <a:r>
              <a:rPr lang="en-US" dirty="0"/>
              <a:t>by activated </a:t>
            </a:r>
            <a:r>
              <a:rPr lang="en-US" dirty="0" smtClean="0"/>
              <a:t>charcoal</a:t>
            </a:r>
          </a:p>
          <a:p>
            <a:pPr marL="0" indent="0">
              <a:buNone/>
            </a:pPr>
            <a:endParaRPr lang="en-US" dirty="0" smtClean="0"/>
          </a:p>
          <a:p>
            <a:pPr>
              <a:buFont typeface="Arial" pitchFamily="34" charset="0"/>
              <a:buChar char="•"/>
            </a:pPr>
            <a:r>
              <a:rPr lang="en-US" dirty="0"/>
              <a:t>Activated charcoal can </a:t>
            </a:r>
            <a:r>
              <a:rPr lang="en-US" dirty="0">
                <a:solidFill>
                  <a:srgbClr val="FF0000"/>
                </a:solidFill>
              </a:rPr>
              <a:t>also bind substances excreted in the bile</a:t>
            </a:r>
            <a:r>
              <a:rPr lang="en-US" dirty="0"/>
              <a:t>, interrupting </a:t>
            </a:r>
            <a:r>
              <a:rPr lang="en-US" dirty="0" err="1" smtClean="0"/>
              <a:t>entero</a:t>
            </a:r>
            <a:r>
              <a:rPr lang="en-US" dirty="0" smtClean="0"/>
              <a:t> hepatic  circulation</a:t>
            </a:r>
          </a:p>
          <a:p>
            <a:pPr marL="0" indent="0">
              <a:buNone/>
            </a:pPr>
            <a:endParaRPr lang="en-US" dirty="0"/>
          </a:p>
          <a:p>
            <a:pPr>
              <a:buFont typeface="Arial" pitchFamily="34" charset="0"/>
              <a:buChar char="•"/>
            </a:pPr>
            <a:r>
              <a:rPr lang="en-US" dirty="0"/>
              <a:t>The benefits of this technique include </a:t>
            </a:r>
            <a:r>
              <a:rPr lang="en-US" dirty="0">
                <a:solidFill>
                  <a:srgbClr val="FF0000"/>
                </a:solidFill>
              </a:rPr>
              <a:t>without requiring invasive </a:t>
            </a:r>
            <a:r>
              <a:rPr lang="en-US" dirty="0"/>
              <a:t>procedures, the </a:t>
            </a:r>
            <a:r>
              <a:rPr lang="en-US" dirty="0">
                <a:solidFill>
                  <a:srgbClr val="FF0000"/>
                </a:solidFill>
              </a:rPr>
              <a:t>rapidity</a:t>
            </a:r>
            <a:r>
              <a:rPr lang="en-US" dirty="0"/>
              <a:t> of its </a:t>
            </a:r>
            <a:r>
              <a:rPr lang="en-US" dirty="0" smtClean="0"/>
              <a:t>administration</a:t>
            </a:r>
          </a:p>
          <a:p>
            <a:pPr>
              <a:buFont typeface="Arial" pitchFamily="34" charset="0"/>
              <a:buChar char="•"/>
            </a:pPr>
            <a:endParaRPr lang="en-US" dirty="0" smtClean="0"/>
          </a:p>
          <a:p>
            <a:pPr>
              <a:buFont typeface="Arial" pitchFamily="34" charset="0"/>
              <a:buChar char="•"/>
            </a:pPr>
            <a:r>
              <a:rPr lang="en-US" dirty="0" smtClean="0"/>
              <a:t>Its </a:t>
            </a:r>
            <a:r>
              <a:rPr lang="en-US" dirty="0"/>
              <a:t>overall </a:t>
            </a:r>
            <a:r>
              <a:rPr lang="en-US" dirty="0">
                <a:solidFill>
                  <a:srgbClr val="FF0000"/>
                </a:solidFill>
              </a:rPr>
              <a:t>safety</a:t>
            </a:r>
            <a:r>
              <a:rPr lang="en-US" dirty="0"/>
              <a:t> in both adults and </a:t>
            </a:r>
            <a:r>
              <a:rPr lang="en-US" dirty="0" smtClean="0"/>
              <a:t>children</a:t>
            </a:r>
          </a:p>
          <a:p>
            <a:pPr>
              <a:buFont typeface="Arial" pitchFamily="34" charset="0"/>
              <a:buChar char="•"/>
            </a:pPr>
            <a:endParaRPr lang="en-US" dirty="0"/>
          </a:p>
          <a:p>
            <a:pPr>
              <a:buFont typeface="Arial" pitchFamily="34" charset="0"/>
              <a:buChar char="•"/>
            </a:pPr>
            <a:r>
              <a:rPr lang="en-US" dirty="0" smtClean="0"/>
              <a:t>Clinical </a:t>
            </a:r>
            <a:r>
              <a:rPr lang="en-US" dirty="0"/>
              <a:t>benefit is more likely if activated charcoal is administered </a:t>
            </a:r>
            <a:r>
              <a:rPr lang="en-US" dirty="0">
                <a:solidFill>
                  <a:srgbClr val="FF0000"/>
                </a:solidFill>
              </a:rPr>
              <a:t>within 1 hour </a:t>
            </a:r>
            <a:r>
              <a:rPr lang="en-US" dirty="0"/>
              <a:t>of toxin ingestion, </a:t>
            </a:r>
            <a:r>
              <a:rPr lang="en-US" dirty="0">
                <a:solidFill>
                  <a:srgbClr val="0070C0"/>
                </a:solidFill>
              </a:rPr>
              <a:t>but that potential benefit of administration after more than 1 hour cannot be </a:t>
            </a:r>
            <a:r>
              <a:rPr lang="en-US" dirty="0" smtClean="0">
                <a:solidFill>
                  <a:srgbClr val="0070C0"/>
                </a:solidFill>
              </a:rPr>
              <a:t>excluded</a:t>
            </a:r>
            <a:endParaRPr lang="en-US" dirty="0">
              <a:solidFill>
                <a:srgbClr val="0070C0"/>
              </a:solidFill>
            </a:endParaRPr>
          </a:p>
          <a:p>
            <a:pPr marL="0" indent="0">
              <a:buNone/>
            </a:pPr>
            <a:endParaRPr lang="en-US" dirty="0"/>
          </a:p>
          <a:p>
            <a:pPr marL="0" indent="0">
              <a:buNone/>
            </a:pPr>
            <a:endParaRPr lang="en-US" dirty="0"/>
          </a:p>
        </p:txBody>
      </p:sp>
      <p:sp>
        <p:nvSpPr>
          <p:cNvPr id="3" name="Title 2"/>
          <p:cNvSpPr>
            <a:spLocks noGrp="1"/>
          </p:cNvSpPr>
          <p:nvPr>
            <p:ph type="title"/>
          </p:nvPr>
        </p:nvSpPr>
        <p:spPr/>
        <p:txBody>
          <a:bodyPr/>
          <a:lstStyle/>
          <a:p>
            <a:pPr algn="ctr"/>
            <a:r>
              <a:rPr lang="en-US" b="1" dirty="0">
                <a:solidFill>
                  <a:srgbClr val="FF0000"/>
                </a:solidFill>
              </a:rPr>
              <a:t>Activated </a:t>
            </a:r>
            <a:r>
              <a:rPr lang="en-US" b="1" dirty="0" smtClean="0">
                <a:solidFill>
                  <a:srgbClr val="FF0000"/>
                </a:solidFill>
              </a:rPr>
              <a:t> Charcoal</a:t>
            </a:r>
            <a:endParaRPr lang="en-US" b="1" dirty="0">
              <a:solidFill>
                <a:srgbClr val="FF0000"/>
              </a:solidFill>
            </a:endParaRPr>
          </a:p>
        </p:txBody>
      </p:sp>
    </p:spTree>
    <p:extLst>
      <p:ext uri="{BB962C8B-B14F-4D97-AF65-F5344CB8AC3E}">
        <p14:creationId xmlns:p14="http://schemas.microsoft.com/office/powerpoint/2010/main" val="36104591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305800" cy="5943600"/>
          </a:xfrm>
        </p:spPr>
        <p:txBody>
          <a:bodyPr>
            <a:normAutofit/>
          </a:bodyPr>
          <a:lstStyle/>
          <a:p>
            <a:pPr>
              <a:buFont typeface="Arial" pitchFamily="34" charset="0"/>
              <a:buChar char="•"/>
            </a:pPr>
            <a:r>
              <a:rPr lang="en-US" sz="1800" dirty="0" smtClean="0"/>
              <a:t>Activated </a:t>
            </a:r>
            <a:r>
              <a:rPr lang="en-US" sz="1800" dirty="0"/>
              <a:t>charcoal is typically given in a </a:t>
            </a:r>
            <a:r>
              <a:rPr lang="en-US" sz="1800" dirty="0">
                <a:solidFill>
                  <a:srgbClr val="FF0000"/>
                </a:solidFill>
              </a:rPr>
              <a:t>slurry of water or juice </a:t>
            </a:r>
            <a:r>
              <a:rPr lang="en-US" sz="1800" dirty="0"/>
              <a:t>by mouth or through a nasogastric </a:t>
            </a:r>
            <a:r>
              <a:rPr lang="en-US" sz="1800" dirty="0" smtClean="0"/>
              <a:t>tube</a:t>
            </a:r>
          </a:p>
          <a:p>
            <a:pPr>
              <a:buFont typeface="Arial" pitchFamily="34" charset="0"/>
              <a:buChar char="•"/>
            </a:pPr>
            <a:r>
              <a:rPr lang="en-US" sz="1800" dirty="0" smtClean="0"/>
              <a:t>Recommended </a:t>
            </a:r>
            <a:r>
              <a:rPr lang="en-US" sz="1800" dirty="0"/>
              <a:t>dosing is a </a:t>
            </a:r>
            <a:r>
              <a:rPr lang="en-US" sz="1800" dirty="0">
                <a:solidFill>
                  <a:srgbClr val="FF0000"/>
                </a:solidFill>
              </a:rPr>
              <a:t>10</a:t>
            </a:r>
            <a:r>
              <a:rPr lang="en-US" sz="1800" dirty="0" smtClean="0">
                <a:solidFill>
                  <a:srgbClr val="FF0000"/>
                </a:solidFill>
              </a:rPr>
              <a:t>: 1 </a:t>
            </a:r>
            <a:r>
              <a:rPr lang="en-US" sz="1800" dirty="0">
                <a:solidFill>
                  <a:srgbClr val="FF0000"/>
                </a:solidFill>
              </a:rPr>
              <a:t>ratio of activated charcoal to drug</a:t>
            </a:r>
            <a:r>
              <a:rPr lang="en-US" sz="1800" dirty="0"/>
              <a:t>, which is thought to be the smallest dose of activated charcoal that can be given without reducing its efficacy, or </a:t>
            </a:r>
            <a:r>
              <a:rPr lang="en-US" sz="1800" dirty="0">
                <a:solidFill>
                  <a:srgbClr val="FF0000"/>
                </a:solidFill>
              </a:rPr>
              <a:t>1 gram/kg</a:t>
            </a:r>
            <a:r>
              <a:rPr lang="en-US" sz="1800" dirty="0"/>
              <a:t>, whichever is </a:t>
            </a:r>
            <a:r>
              <a:rPr lang="en-US" sz="1800" dirty="0" smtClean="0"/>
              <a:t>larger</a:t>
            </a:r>
          </a:p>
          <a:p>
            <a:pPr>
              <a:buFont typeface="Arial" pitchFamily="34" charset="0"/>
              <a:buChar char="•"/>
            </a:pPr>
            <a:r>
              <a:rPr lang="en-US" sz="2400" b="1" dirty="0"/>
              <a:t>Indications :</a:t>
            </a:r>
          </a:p>
          <a:p>
            <a:pPr marL="0" indent="0">
              <a:buNone/>
            </a:pPr>
            <a:r>
              <a:rPr lang="en-US" sz="1800" dirty="0"/>
              <a:t>     recent ingestion of any drug known to adsorb to it or ingestion of an unknown </a:t>
            </a:r>
            <a:endParaRPr lang="en-US" sz="1800" dirty="0" smtClean="0"/>
          </a:p>
          <a:p>
            <a:pPr marL="0" indent="0">
              <a:buNone/>
            </a:pPr>
            <a:r>
              <a:rPr lang="en-US" sz="1800" dirty="0" smtClean="0"/>
              <a:t>     or </a:t>
            </a:r>
            <a:r>
              <a:rPr lang="en-US" sz="1800" dirty="0"/>
              <a:t>ingestion of an unknown agent by a patient with a protected airway</a:t>
            </a:r>
          </a:p>
          <a:p>
            <a:pPr>
              <a:buFont typeface="Arial" pitchFamily="34" charset="0"/>
              <a:buChar char="•"/>
            </a:pPr>
            <a:r>
              <a:rPr lang="en-US" sz="2400" b="1" dirty="0" smtClean="0"/>
              <a:t>Contraindication:</a:t>
            </a:r>
          </a:p>
          <a:p>
            <a:pPr marL="0" indent="0">
              <a:buNone/>
            </a:pPr>
            <a:r>
              <a:rPr lang="en-US" sz="1800" dirty="0">
                <a:solidFill>
                  <a:srgbClr val="FF0000"/>
                </a:solidFill>
              </a:rPr>
              <a:t> </a:t>
            </a:r>
            <a:r>
              <a:rPr lang="en-US" sz="1800" dirty="0" smtClean="0">
                <a:solidFill>
                  <a:srgbClr val="FF0000"/>
                </a:solidFill>
              </a:rPr>
              <a:t>    </a:t>
            </a:r>
            <a:r>
              <a:rPr lang="en-US" sz="1800" dirty="0" smtClean="0"/>
              <a:t>1- Esophageal </a:t>
            </a:r>
            <a:r>
              <a:rPr lang="en-US" sz="1800" dirty="0"/>
              <a:t>or gastric perforation </a:t>
            </a:r>
            <a:r>
              <a:rPr lang="en-US" sz="1800" dirty="0" smtClean="0"/>
              <a:t>(even  suspected)</a:t>
            </a:r>
          </a:p>
          <a:p>
            <a:pPr marL="0" indent="0">
              <a:buNone/>
            </a:pPr>
            <a:r>
              <a:rPr lang="en-US" sz="1800" dirty="0"/>
              <a:t> </a:t>
            </a:r>
            <a:r>
              <a:rPr lang="en-US" sz="1800" dirty="0" smtClean="0"/>
              <a:t>    2- Emergency </a:t>
            </a:r>
            <a:r>
              <a:rPr lang="en-US" sz="1800" dirty="0"/>
              <a:t>endoscopy </a:t>
            </a:r>
            <a:r>
              <a:rPr lang="en-US" sz="1800" dirty="0" smtClean="0"/>
              <a:t>if needed</a:t>
            </a:r>
            <a:endParaRPr lang="en-US" sz="1800" dirty="0"/>
          </a:p>
          <a:p>
            <a:pPr>
              <a:buFont typeface="Arial" pitchFamily="34" charset="0"/>
              <a:buChar char="•"/>
            </a:pPr>
            <a:r>
              <a:rPr lang="en-US" sz="2400" b="1" dirty="0"/>
              <a:t>Complications</a:t>
            </a:r>
            <a:r>
              <a:rPr lang="en-US" sz="2400" dirty="0" smtClean="0"/>
              <a:t>: </a:t>
            </a:r>
            <a:r>
              <a:rPr lang="en-US" sz="1800" dirty="0" smtClean="0"/>
              <a:t>(are </a:t>
            </a:r>
            <a:r>
              <a:rPr lang="en-US" sz="1800" dirty="0"/>
              <a:t>exceedingly </a:t>
            </a:r>
            <a:r>
              <a:rPr lang="en-US" sz="1800" dirty="0" smtClean="0"/>
              <a:t>rare)</a:t>
            </a:r>
          </a:p>
          <a:p>
            <a:pPr marL="0" indent="0">
              <a:buNone/>
            </a:pPr>
            <a:r>
              <a:rPr lang="en-US" sz="1800" dirty="0"/>
              <a:t> </a:t>
            </a:r>
            <a:r>
              <a:rPr lang="en-US" sz="1800" dirty="0" smtClean="0"/>
              <a:t>    1-  </a:t>
            </a:r>
            <a:r>
              <a:rPr lang="en-US" sz="1800" dirty="0"/>
              <a:t>aspiration </a:t>
            </a:r>
            <a:r>
              <a:rPr lang="en-US" sz="1800" dirty="0" smtClean="0"/>
              <a:t>      2-  </a:t>
            </a:r>
            <a:r>
              <a:rPr lang="en-US" sz="1800" dirty="0"/>
              <a:t>intraluminal </a:t>
            </a:r>
            <a:r>
              <a:rPr lang="en-US" sz="1800" dirty="0" smtClean="0"/>
              <a:t>impaction </a:t>
            </a:r>
            <a:r>
              <a:rPr lang="en-US" sz="1600" dirty="0" smtClean="0"/>
              <a:t>(in </a:t>
            </a:r>
            <a:r>
              <a:rPr lang="en-US" sz="1600" dirty="0"/>
              <a:t>patients with abnormal gut </a:t>
            </a:r>
            <a:r>
              <a:rPr lang="en-US" sz="1600" dirty="0" smtClean="0"/>
              <a:t>motility)</a:t>
            </a:r>
            <a:endParaRPr lang="en-US" sz="1600" dirty="0"/>
          </a:p>
          <a:p>
            <a:pPr>
              <a:buFont typeface="Arial" pitchFamily="34" charset="0"/>
              <a:buChar char="•"/>
            </a:pPr>
            <a:r>
              <a:rPr lang="en-US" sz="2400" b="1" dirty="0"/>
              <a:t>No </a:t>
            </a:r>
            <a:r>
              <a:rPr lang="en-US" sz="2400" b="1" dirty="0" smtClean="0"/>
              <a:t>indication </a:t>
            </a:r>
            <a:r>
              <a:rPr lang="en-US" sz="1800" dirty="0" smtClean="0"/>
              <a:t>(Not  contraindication):</a:t>
            </a:r>
          </a:p>
          <a:p>
            <a:pPr marL="0" indent="0">
              <a:buNone/>
            </a:pPr>
            <a:r>
              <a:rPr lang="en-US" sz="1800" dirty="0"/>
              <a:t> </a:t>
            </a:r>
            <a:r>
              <a:rPr lang="en-US" sz="1800" dirty="0" smtClean="0"/>
              <a:t>    isolated </a:t>
            </a:r>
            <a:r>
              <a:rPr lang="en-US" sz="1800" dirty="0"/>
              <a:t>ingestion of substances known to adsorb poorly onto it </a:t>
            </a:r>
            <a:r>
              <a:rPr lang="en-US" sz="1800" dirty="0" smtClean="0"/>
              <a:t>(iron</a:t>
            </a:r>
            <a:r>
              <a:rPr lang="en-US" sz="1800" dirty="0"/>
              <a:t>, </a:t>
            </a:r>
            <a:r>
              <a:rPr lang="en-US" sz="1800" dirty="0" smtClean="0"/>
              <a:t>lithium</a:t>
            </a:r>
            <a:r>
              <a:rPr lang="en-US" sz="1800" dirty="0"/>
              <a:t>, </a:t>
            </a:r>
            <a:endParaRPr lang="en-US" sz="1800" dirty="0" smtClean="0"/>
          </a:p>
          <a:p>
            <a:pPr marL="0" indent="0">
              <a:buNone/>
            </a:pPr>
            <a:r>
              <a:rPr lang="en-US" sz="1800" dirty="0"/>
              <a:t> </a:t>
            </a:r>
            <a:r>
              <a:rPr lang="en-US" sz="1800" dirty="0" smtClean="0"/>
              <a:t>    lead</a:t>
            </a:r>
            <a:r>
              <a:rPr lang="en-US" sz="1800" dirty="0"/>
              <a:t>, hydrocarbons, </a:t>
            </a:r>
            <a:r>
              <a:rPr lang="en-US" sz="1800" dirty="0" smtClean="0"/>
              <a:t>toxic </a:t>
            </a:r>
            <a:r>
              <a:rPr lang="en-US" sz="1800" dirty="0"/>
              <a:t>alcohols</a:t>
            </a:r>
            <a:r>
              <a:rPr lang="en-US" sz="1800" dirty="0" smtClean="0"/>
              <a:t>)</a:t>
            </a:r>
            <a:endParaRPr lang="en-US" sz="1800" dirty="0"/>
          </a:p>
          <a:p>
            <a:pPr marL="0" indent="0">
              <a:buNone/>
            </a:pPr>
            <a:endParaRPr lang="en-US" dirty="0"/>
          </a:p>
        </p:txBody>
      </p:sp>
    </p:spTree>
    <p:extLst>
      <p:ext uri="{BB962C8B-B14F-4D97-AF65-F5344CB8AC3E}">
        <p14:creationId xmlns:p14="http://schemas.microsoft.com/office/powerpoint/2010/main" val="3188369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953000"/>
          </a:xfrm>
        </p:spPr>
        <p:txBody>
          <a:bodyPr>
            <a:normAutofit/>
          </a:bodyPr>
          <a:lstStyle/>
          <a:p>
            <a:pPr>
              <a:buFont typeface="Arial" pitchFamily="34" charset="0"/>
              <a:buChar char="•"/>
            </a:pPr>
            <a:r>
              <a:rPr lang="en-US" sz="2000" dirty="0" smtClean="0"/>
              <a:t>Multi dose  </a:t>
            </a:r>
            <a:r>
              <a:rPr lang="en-US" sz="2000" dirty="0"/>
              <a:t>activated charcoal entails the repeated use of activated charcoal to enhance elimination of ingested </a:t>
            </a:r>
            <a:r>
              <a:rPr lang="en-US" sz="2000" dirty="0" smtClean="0"/>
              <a:t>toxins</a:t>
            </a:r>
          </a:p>
          <a:p>
            <a:pPr>
              <a:buFont typeface="Arial" pitchFamily="34" charset="0"/>
              <a:buChar char="•"/>
            </a:pPr>
            <a:endParaRPr lang="en-US" sz="2000" dirty="0" smtClean="0"/>
          </a:p>
          <a:p>
            <a:pPr>
              <a:buFont typeface="Arial" pitchFamily="34" charset="0"/>
              <a:buChar char="•"/>
            </a:pPr>
            <a:r>
              <a:rPr lang="en-US" sz="2400" b="1" dirty="0" smtClean="0"/>
              <a:t>Indications:</a:t>
            </a:r>
          </a:p>
          <a:p>
            <a:pPr marL="0" indent="0">
              <a:buNone/>
            </a:pPr>
            <a:r>
              <a:rPr lang="en-US" sz="2000" dirty="0"/>
              <a:t> </a:t>
            </a:r>
            <a:r>
              <a:rPr lang="en-US" sz="2000" dirty="0" smtClean="0"/>
              <a:t>     1- Toxins </a:t>
            </a:r>
            <a:r>
              <a:rPr lang="en-US" sz="2000" dirty="0"/>
              <a:t>with a long </a:t>
            </a:r>
            <a:r>
              <a:rPr lang="en-US" sz="2000" dirty="0" smtClean="0"/>
              <a:t>half-life</a:t>
            </a:r>
          </a:p>
          <a:p>
            <a:pPr marL="0" indent="0">
              <a:buNone/>
            </a:pPr>
            <a:r>
              <a:rPr lang="en-US" sz="2000" dirty="0"/>
              <a:t> </a:t>
            </a:r>
            <a:r>
              <a:rPr lang="en-US" sz="2000" dirty="0" smtClean="0"/>
              <a:t>    2- Small </a:t>
            </a:r>
            <a:r>
              <a:rPr lang="en-US" sz="2000" dirty="0"/>
              <a:t>volume of </a:t>
            </a:r>
            <a:r>
              <a:rPr lang="en-US" sz="2000" dirty="0" smtClean="0"/>
              <a:t>distribution</a:t>
            </a:r>
          </a:p>
          <a:p>
            <a:pPr marL="0" indent="0">
              <a:buNone/>
            </a:pPr>
            <a:r>
              <a:rPr lang="en-US" sz="2000" dirty="0"/>
              <a:t> </a:t>
            </a:r>
            <a:r>
              <a:rPr lang="en-US" sz="2000" dirty="0" smtClean="0"/>
              <a:t>    3- Form </a:t>
            </a:r>
            <a:r>
              <a:rPr lang="en-US" sz="2000" dirty="0"/>
              <a:t>bezoars in the GI </a:t>
            </a:r>
            <a:r>
              <a:rPr lang="en-US" sz="2000" dirty="0" smtClean="0"/>
              <a:t>tract </a:t>
            </a:r>
          </a:p>
          <a:p>
            <a:pPr marL="0" indent="0">
              <a:buNone/>
            </a:pPr>
            <a:r>
              <a:rPr lang="en-US" sz="2000" dirty="0"/>
              <a:t> </a:t>
            </a:r>
            <a:r>
              <a:rPr lang="en-US" sz="2000" dirty="0" smtClean="0"/>
              <a:t>    4- Slow </a:t>
            </a:r>
            <a:r>
              <a:rPr lang="en-US" sz="2000" dirty="0"/>
              <a:t>gut </a:t>
            </a:r>
            <a:r>
              <a:rPr lang="en-US" sz="2000" dirty="0" smtClean="0"/>
              <a:t>function</a:t>
            </a:r>
          </a:p>
          <a:p>
            <a:pPr marL="0" indent="0">
              <a:buNone/>
            </a:pPr>
            <a:r>
              <a:rPr lang="en-US" sz="2000" dirty="0"/>
              <a:t> </a:t>
            </a:r>
            <a:r>
              <a:rPr lang="en-US" sz="2000" dirty="0" smtClean="0"/>
              <a:t>    5- Released </a:t>
            </a:r>
            <a:r>
              <a:rPr lang="en-US" sz="2000" dirty="0"/>
              <a:t>slowly into the gut </a:t>
            </a:r>
            <a:r>
              <a:rPr lang="en-US" sz="2000" dirty="0" smtClean="0"/>
              <a:t>lumen</a:t>
            </a:r>
          </a:p>
          <a:p>
            <a:pPr marL="0" indent="0">
              <a:buNone/>
            </a:pPr>
            <a:r>
              <a:rPr lang="en-US" sz="2000" dirty="0"/>
              <a:t> </a:t>
            </a:r>
            <a:r>
              <a:rPr lang="en-US" sz="2000" dirty="0" smtClean="0"/>
              <a:t>    6- Have </a:t>
            </a:r>
            <a:r>
              <a:rPr lang="en-US" sz="2000" dirty="0" err="1" smtClean="0"/>
              <a:t>enterohepatic</a:t>
            </a:r>
            <a:r>
              <a:rPr lang="en-US" sz="2000" dirty="0" smtClean="0"/>
              <a:t> - </a:t>
            </a:r>
            <a:r>
              <a:rPr lang="en-US" sz="2000" dirty="0" err="1" smtClean="0"/>
              <a:t>enteroenteric</a:t>
            </a:r>
            <a:r>
              <a:rPr lang="en-US" sz="2000" dirty="0" smtClean="0"/>
              <a:t> circulation</a:t>
            </a:r>
          </a:p>
          <a:p>
            <a:pPr marL="0" indent="0">
              <a:buNone/>
            </a:pPr>
            <a:r>
              <a:rPr lang="en-US" sz="2000" dirty="0"/>
              <a:t> </a:t>
            </a:r>
            <a:r>
              <a:rPr lang="en-US" sz="2000" dirty="0" smtClean="0"/>
              <a:t>    5- Theophylline</a:t>
            </a:r>
            <a:r>
              <a:rPr lang="en-US" sz="2000" dirty="0"/>
              <a:t>, </a:t>
            </a:r>
            <a:r>
              <a:rPr lang="en-US" sz="2000" dirty="0" smtClean="0"/>
              <a:t>Carbamazepine</a:t>
            </a:r>
            <a:r>
              <a:rPr lang="en-US" sz="2000" dirty="0"/>
              <a:t>, </a:t>
            </a:r>
            <a:r>
              <a:rPr lang="en-US" sz="2000" dirty="0" smtClean="0"/>
              <a:t>Phenobarbital</a:t>
            </a:r>
            <a:r>
              <a:rPr lang="en-US" sz="2000" dirty="0"/>
              <a:t>, </a:t>
            </a:r>
            <a:r>
              <a:rPr lang="en-US" sz="2000" dirty="0" smtClean="0"/>
              <a:t>Quinine</a:t>
            </a:r>
            <a:r>
              <a:rPr lang="en-US" sz="2000" dirty="0"/>
              <a:t>, </a:t>
            </a:r>
            <a:r>
              <a:rPr lang="en-US" sz="2000" dirty="0" err="1" smtClean="0"/>
              <a:t>Dapsone</a:t>
            </a:r>
            <a:endParaRPr lang="en-US" sz="2000" dirty="0"/>
          </a:p>
        </p:txBody>
      </p:sp>
      <p:sp>
        <p:nvSpPr>
          <p:cNvPr id="3" name="Title 2"/>
          <p:cNvSpPr>
            <a:spLocks noGrp="1"/>
          </p:cNvSpPr>
          <p:nvPr>
            <p:ph type="title"/>
          </p:nvPr>
        </p:nvSpPr>
        <p:spPr>
          <a:xfrm>
            <a:off x="457200" y="152400"/>
            <a:ext cx="8229600" cy="990600"/>
          </a:xfrm>
        </p:spPr>
        <p:txBody>
          <a:bodyPr>
            <a:normAutofit/>
          </a:bodyPr>
          <a:lstStyle/>
          <a:p>
            <a:pPr algn="ctr"/>
            <a:r>
              <a:rPr lang="en-US" sz="4000" b="1" dirty="0" smtClean="0">
                <a:solidFill>
                  <a:srgbClr val="FF0000"/>
                </a:solidFill>
              </a:rPr>
              <a:t>Multi dose </a:t>
            </a:r>
            <a:r>
              <a:rPr lang="en-US" sz="4000" b="1" dirty="0">
                <a:solidFill>
                  <a:srgbClr val="FF0000"/>
                </a:solidFill>
              </a:rPr>
              <a:t>Activated Charcoal</a:t>
            </a:r>
          </a:p>
        </p:txBody>
      </p:sp>
    </p:spTree>
    <p:extLst>
      <p:ext uri="{BB962C8B-B14F-4D97-AF65-F5344CB8AC3E}">
        <p14:creationId xmlns:p14="http://schemas.microsoft.com/office/powerpoint/2010/main" val="28165443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533400"/>
            <a:ext cx="8534400" cy="5791200"/>
          </a:xfrm>
        </p:spPr>
        <p:txBody>
          <a:bodyPr>
            <a:normAutofit/>
          </a:bodyPr>
          <a:lstStyle/>
          <a:p>
            <a:pPr>
              <a:buFont typeface="Arial" pitchFamily="34" charset="0"/>
              <a:buChar char="•"/>
            </a:pPr>
            <a:r>
              <a:rPr lang="en-US" sz="2200" dirty="0" smtClean="0"/>
              <a:t>First </a:t>
            </a:r>
            <a:r>
              <a:rPr lang="en-US" sz="2200" dirty="0"/>
              <a:t>dose of </a:t>
            </a:r>
            <a:r>
              <a:rPr lang="en-US" sz="2200" dirty="0" smtClean="0"/>
              <a:t> </a:t>
            </a:r>
            <a:r>
              <a:rPr lang="en-US" sz="2200" dirty="0" smtClean="0">
                <a:solidFill>
                  <a:srgbClr val="FF0000"/>
                </a:solidFill>
              </a:rPr>
              <a:t>1 gr/kg </a:t>
            </a:r>
            <a:r>
              <a:rPr lang="en-US" sz="2200" dirty="0" smtClean="0"/>
              <a:t>(</a:t>
            </a:r>
            <a:r>
              <a:rPr lang="en-US" sz="2200" dirty="0"/>
              <a:t>50 to 100 grams) followed by subsequent doses of </a:t>
            </a:r>
            <a:r>
              <a:rPr lang="en-US" sz="2200" dirty="0" smtClean="0">
                <a:solidFill>
                  <a:srgbClr val="FF0000"/>
                </a:solidFill>
              </a:rPr>
              <a:t>0.25  to  0.50  gr/kg </a:t>
            </a:r>
            <a:r>
              <a:rPr lang="en-US" sz="2200" dirty="0"/>
              <a:t>(12.5 grams</a:t>
            </a:r>
            <a:r>
              <a:rPr lang="en-US" sz="2200" dirty="0" smtClean="0"/>
              <a:t>)</a:t>
            </a:r>
          </a:p>
          <a:p>
            <a:pPr>
              <a:buFont typeface="Arial" pitchFamily="34" charset="0"/>
              <a:buChar char="•"/>
            </a:pPr>
            <a:endParaRPr lang="en-US" sz="2200" dirty="0" smtClean="0"/>
          </a:p>
          <a:p>
            <a:pPr>
              <a:buFont typeface="Arial" pitchFamily="34" charset="0"/>
              <a:buChar char="•"/>
            </a:pPr>
            <a:r>
              <a:rPr lang="en-US" sz="2200" dirty="0" smtClean="0"/>
              <a:t>Repeated </a:t>
            </a:r>
            <a:r>
              <a:rPr lang="en-US" sz="2200" dirty="0"/>
              <a:t>one to </a:t>
            </a:r>
            <a:r>
              <a:rPr lang="en-US" sz="2200" dirty="0" smtClean="0">
                <a:solidFill>
                  <a:srgbClr val="FF0000"/>
                </a:solidFill>
              </a:rPr>
              <a:t>3 </a:t>
            </a:r>
            <a:r>
              <a:rPr lang="en-US" sz="2200" dirty="0">
                <a:solidFill>
                  <a:srgbClr val="FF0000"/>
                </a:solidFill>
              </a:rPr>
              <a:t>times </a:t>
            </a:r>
            <a:r>
              <a:rPr lang="en-US" sz="2200" dirty="0"/>
              <a:t>at intervals ranging </a:t>
            </a:r>
            <a:r>
              <a:rPr lang="en-US" sz="2200" dirty="0" smtClean="0">
                <a:solidFill>
                  <a:srgbClr val="FF0000"/>
                </a:solidFill>
              </a:rPr>
              <a:t>from  </a:t>
            </a:r>
            <a:r>
              <a:rPr lang="en-US" sz="2200" dirty="0">
                <a:solidFill>
                  <a:srgbClr val="FF0000"/>
                </a:solidFill>
              </a:rPr>
              <a:t>1 to 4 </a:t>
            </a:r>
            <a:r>
              <a:rPr lang="en-US" sz="2200" dirty="0" smtClean="0">
                <a:solidFill>
                  <a:srgbClr val="FF0000"/>
                </a:solidFill>
              </a:rPr>
              <a:t>hours</a:t>
            </a:r>
          </a:p>
          <a:p>
            <a:pPr marL="0" indent="0">
              <a:buNone/>
            </a:pPr>
            <a:endParaRPr lang="en-US" sz="2200" dirty="0">
              <a:solidFill>
                <a:srgbClr val="FF0000"/>
              </a:solidFill>
            </a:endParaRPr>
          </a:p>
          <a:p>
            <a:pPr>
              <a:buFont typeface="Arial" pitchFamily="34" charset="0"/>
              <a:buChar char="•"/>
            </a:pPr>
            <a:r>
              <a:rPr lang="en-US" sz="2200" dirty="0"/>
              <a:t>Intubated patients who have ingested life-threatening toxins often have decreased gut motility and might benefit from multiple doses, but the stomach </a:t>
            </a:r>
            <a:r>
              <a:rPr lang="en-US" sz="2200" dirty="0">
                <a:solidFill>
                  <a:srgbClr val="FF0000"/>
                </a:solidFill>
              </a:rPr>
              <a:t>should be suctioned </a:t>
            </a:r>
            <a:r>
              <a:rPr lang="en-US" sz="2200" dirty="0"/>
              <a:t>before administration of the next dose of activated charcoal to minimize gastric distention</a:t>
            </a:r>
          </a:p>
          <a:p>
            <a:pPr marL="0" indent="0">
              <a:buNone/>
            </a:pPr>
            <a:endParaRPr lang="en-US" sz="2200" dirty="0"/>
          </a:p>
          <a:p>
            <a:pPr>
              <a:buFont typeface="Arial" pitchFamily="34" charset="0"/>
              <a:buChar char="•"/>
            </a:pPr>
            <a:r>
              <a:rPr lang="en-US" sz="2200" b="1" dirty="0" smtClean="0"/>
              <a:t>Contraindication:</a:t>
            </a:r>
          </a:p>
          <a:p>
            <a:pPr marL="0" indent="0">
              <a:buNone/>
            </a:pPr>
            <a:r>
              <a:rPr lang="en-US" sz="2200" dirty="0"/>
              <a:t> </a:t>
            </a:r>
            <a:r>
              <a:rPr lang="en-US" sz="2200" dirty="0" smtClean="0"/>
              <a:t>    </a:t>
            </a:r>
            <a:r>
              <a:rPr lang="en-US" sz="2200" dirty="0"/>
              <a:t>in patients with non–life-threatening ingestions that result in </a:t>
            </a:r>
            <a:endParaRPr lang="en-US" sz="2200" dirty="0" smtClean="0"/>
          </a:p>
          <a:p>
            <a:pPr marL="0" indent="0">
              <a:buNone/>
            </a:pPr>
            <a:r>
              <a:rPr lang="en-US" sz="2200" dirty="0"/>
              <a:t> </a:t>
            </a:r>
            <a:r>
              <a:rPr lang="en-US" sz="2200" dirty="0" smtClean="0"/>
              <a:t>    decreased gut </a:t>
            </a:r>
            <a:r>
              <a:rPr lang="en-US" sz="2200" dirty="0"/>
              <a:t>motility because of increased risks of aspiration </a:t>
            </a:r>
            <a:endParaRPr lang="en-US" sz="2200" dirty="0" smtClean="0"/>
          </a:p>
          <a:p>
            <a:pPr marL="0" indent="0">
              <a:buNone/>
            </a:pPr>
            <a:r>
              <a:rPr lang="en-US" sz="2200" dirty="0"/>
              <a:t> </a:t>
            </a:r>
            <a:r>
              <a:rPr lang="en-US" sz="2200" dirty="0" smtClean="0"/>
              <a:t>    from </a:t>
            </a:r>
            <a:r>
              <a:rPr lang="en-US" sz="2200" dirty="0"/>
              <a:t>gastric </a:t>
            </a:r>
            <a:r>
              <a:rPr lang="en-US" sz="2200" dirty="0" smtClean="0"/>
              <a:t>distention </a:t>
            </a:r>
            <a:r>
              <a:rPr lang="en-US" sz="2200" dirty="0"/>
              <a:t>and impaction of charcoal within the </a:t>
            </a:r>
            <a:r>
              <a:rPr lang="en-US" sz="2200" dirty="0" smtClean="0"/>
              <a:t>gut</a:t>
            </a:r>
            <a:endParaRPr lang="en-US" dirty="0"/>
          </a:p>
          <a:p>
            <a:pPr marL="0" indent="0">
              <a:buNone/>
            </a:pPr>
            <a:endParaRPr lang="en-US" dirty="0"/>
          </a:p>
        </p:txBody>
      </p:sp>
    </p:spTree>
    <p:extLst>
      <p:ext uri="{BB962C8B-B14F-4D97-AF65-F5344CB8AC3E}">
        <p14:creationId xmlns:p14="http://schemas.microsoft.com/office/powerpoint/2010/main" val="21940655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800600"/>
          </a:xfrm>
        </p:spPr>
        <p:txBody>
          <a:bodyPr>
            <a:normAutofit/>
          </a:bodyPr>
          <a:lstStyle/>
          <a:p>
            <a:pPr>
              <a:buFont typeface="Arial" pitchFamily="34" charset="0"/>
              <a:buChar char="•"/>
            </a:pPr>
            <a:r>
              <a:rPr lang="en-US" sz="2000" dirty="0"/>
              <a:t>Activated charcoal is often administered with an osmotic cathartic, such as </a:t>
            </a:r>
            <a:r>
              <a:rPr lang="en-US" sz="2000" dirty="0">
                <a:solidFill>
                  <a:srgbClr val="FF0000"/>
                </a:solidFill>
              </a:rPr>
              <a:t>70% sorbitol </a:t>
            </a:r>
            <a:r>
              <a:rPr lang="en-US" sz="2000" dirty="0"/>
              <a:t>(1 gram/kg) or a </a:t>
            </a:r>
            <a:r>
              <a:rPr lang="en-US" sz="2000" dirty="0">
                <a:solidFill>
                  <a:srgbClr val="FF0000"/>
                </a:solidFill>
              </a:rPr>
              <a:t>10% solution of magnesium citrate</a:t>
            </a:r>
            <a:r>
              <a:rPr lang="en-US" sz="2000" dirty="0"/>
              <a:t> (250 mL for adults and 4 mL/kg for children</a:t>
            </a:r>
            <a:r>
              <a:rPr lang="en-US" sz="2000" dirty="0" smtClean="0"/>
              <a:t>)</a:t>
            </a:r>
          </a:p>
          <a:p>
            <a:pPr marL="0" indent="0">
              <a:buNone/>
            </a:pPr>
            <a:endParaRPr lang="en-US" sz="2000" dirty="0" smtClean="0"/>
          </a:p>
          <a:p>
            <a:pPr>
              <a:buFont typeface="Arial" pitchFamily="34" charset="0"/>
              <a:buChar char="•"/>
            </a:pPr>
            <a:r>
              <a:rPr lang="en-US" sz="2000" dirty="0" smtClean="0"/>
              <a:t>Cathartics </a:t>
            </a:r>
            <a:r>
              <a:rPr lang="en-US" sz="2000" dirty="0">
                <a:solidFill>
                  <a:srgbClr val="FF0000"/>
                </a:solidFill>
              </a:rPr>
              <a:t>decrease the transit time </a:t>
            </a:r>
            <a:r>
              <a:rPr lang="en-US" sz="2000" dirty="0"/>
              <a:t>for the passage of the activated charcoal (and presumably the adsorbed toxin) through the GI </a:t>
            </a:r>
            <a:r>
              <a:rPr lang="en-US" sz="2000" dirty="0" smtClean="0"/>
              <a:t>tract</a:t>
            </a:r>
          </a:p>
          <a:p>
            <a:pPr marL="0" indent="0">
              <a:buNone/>
            </a:pPr>
            <a:endParaRPr lang="en-US" sz="2000" dirty="0" smtClean="0"/>
          </a:p>
          <a:p>
            <a:pPr>
              <a:buFont typeface="Arial" pitchFamily="34" charset="0"/>
              <a:buChar char="•"/>
            </a:pPr>
            <a:r>
              <a:rPr lang="en-US" sz="2000" dirty="0" smtClean="0"/>
              <a:t>Cathartics alone </a:t>
            </a:r>
            <a:r>
              <a:rPr lang="en-US" sz="2000" dirty="0" smtClean="0">
                <a:solidFill>
                  <a:srgbClr val="FF0000"/>
                </a:solidFill>
              </a:rPr>
              <a:t>not reduces </a:t>
            </a:r>
            <a:r>
              <a:rPr lang="en-US" sz="2000" dirty="0">
                <a:solidFill>
                  <a:srgbClr val="FF0000"/>
                </a:solidFill>
              </a:rPr>
              <a:t>drug </a:t>
            </a:r>
            <a:r>
              <a:rPr lang="en-US" sz="2000" dirty="0" smtClean="0">
                <a:solidFill>
                  <a:srgbClr val="FF0000"/>
                </a:solidFill>
              </a:rPr>
              <a:t>absorption</a:t>
            </a:r>
          </a:p>
          <a:p>
            <a:pPr marL="0" indent="0">
              <a:buNone/>
            </a:pPr>
            <a:r>
              <a:rPr lang="en-US" sz="2000" dirty="0"/>
              <a:t> </a:t>
            </a:r>
            <a:r>
              <a:rPr lang="en-US" sz="2000" dirty="0" smtClean="0"/>
              <a:t> </a:t>
            </a:r>
            <a:endParaRPr lang="en-US" sz="2000" dirty="0"/>
          </a:p>
          <a:p>
            <a:pPr>
              <a:buFont typeface="Arial" pitchFamily="34" charset="0"/>
              <a:buChar char="•"/>
            </a:pPr>
            <a:r>
              <a:rPr lang="en-US" sz="2000" dirty="0" smtClean="0"/>
              <a:t>When multi dose </a:t>
            </a:r>
            <a:r>
              <a:rPr lang="en-US" sz="2000" dirty="0"/>
              <a:t>activated charcoal is used, </a:t>
            </a:r>
            <a:r>
              <a:rPr lang="en-US" sz="2000" dirty="0">
                <a:solidFill>
                  <a:srgbClr val="FF0000"/>
                </a:solidFill>
              </a:rPr>
              <a:t>only the first dose </a:t>
            </a:r>
            <a:r>
              <a:rPr lang="en-US" sz="2000" dirty="0"/>
              <a:t>is accompanied by a cathartic to limit </a:t>
            </a:r>
            <a:r>
              <a:rPr lang="en-US" sz="2000" dirty="0" smtClean="0"/>
              <a:t>complications</a:t>
            </a:r>
          </a:p>
        </p:txBody>
      </p:sp>
      <p:sp>
        <p:nvSpPr>
          <p:cNvPr id="3" name="Title 2"/>
          <p:cNvSpPr>
            <a:spLocks noGrp="1"/>
          </p:cNvSpPr>
          <p:nvPr>
            <p:ph type="title"/>
          </p:nvPr>
        </p:nvSpPr>
        <p:spPr/>
        <p:txBody>
          <a:bodyPr/>
          <a:lstStyle/>
          <a:p>
            <a:pPr algn="ctr"/>
            <a:r>
              <a:rPr lang="en-US" b="1" dirty="0">
                <a:solidFill>
                  <a:srgbClr val="FF0000"/>
                </a:solidFill>
              </a:rPr>
              <a:t>Cathartics</a:t>
            </a:r>
          </a:p>
        </p:txBody>
      </p:sp>
    </p:spTree>
    <p:extLst>
      <p:ext uri="{BB962C8B-B14F-4D97-AF65-F5344CB8AC3E}">
        <p14:creationId xmlns:p14="http://schemas.microsoft.com/office/powerpoint/2010/main" val="6100306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867400"/>
          </a:xfrm>
        </p:spPr>
        <p:txBody>
          <a:bodyPr/>
          <a:lstStyle/>
          <a:p>
            <a:pPr marL="0" indent="0">
              <a:buNone/>
            </a:pPr>
            <a:r>
              <a:rPr lang="en-US" dirty="0"/>
              <a:t> </a:t>
            </a:r>
            <a:endParaRPr lang="en-US" sz="1800" dirty="0" smtClean="0"/>
          </a:p>
          <a:p>
            <a:pPr>
              <a:buFont typeface="Arial" pitchFamily="34" charset="0"/>
              <a:buChar char="•"/>
            </a:pPr>
            <a:r>
              <a:rPr lang="en-US" sz="2400" b="1" dirty="0" smtClean="0"/>
              <a:t>Complications </a:t>
            </a:r>
            <a:r>
              <a:rPr lang="en-US" sz="2400" b="1" dirty="0"/>
              <a:t>:</a:t>
            </a:r>
          </a:p>
          <a:p>
            <a:pPr marL="0" indent="0">
              <a:buNone/>
            </a:pPr>
            <a:r>
              <a:rPr lang="en-US" sz="1800" dirty="0"/>
              <a:t>    </a:t>
            </a:r>
            <a:r>
              <a:rPr lang="en-US" sz="1800" dirty="0" smtClean="0"/>
              <a:t>  </a:t>
            </a:r>
            <a:r>
              <a:rPr lang="en-US" sz="1800" dirty="0"/>
              <a:t>Nausea,  Abdominal pain, </a:t>
            </a:r>
            <a:r>
              <a:rPr lang="en-US" sz="1800" dirty="0" smtClean="0"/>
              <a:t>Severe </a:t>
            </a:r>
            <a:r>
              <a:rPr lang="en-US" sz="1800" dirty="0"/>
              <a:t>volume depletion, </a:t>
            </a:r>
            <a:r>
              <a:rPr lang="en-US" sz="1800" dirty="0" smtClean="0"/>
              <a:t>Electrolyte </a:t>
            </a:r>
            <a:r>
              <a:rPr lang="en-US" sz="1800" dirty="0"/>
              <a:t>imbalances </a:t>
            </a:r>
            <a:r>
              <a:rPr lang="en-US" sz="1800" dirty="0" smtClean="0"/>
              <a:t>  </a:t>
            </a:r>
          </a:p>
          <a:p>
            <a:pPr marL="0" indent="0">
              <a:buNone/>
            </a:pPr>
            <a:r>
              <a:rPr lang="en-US" sz="1800" dirty="0"/>
              <a:t> </a:t>
            </a:r>
            <a:r>
              <a:rPr lang="en-US" sz="1800" dirty="0" smtClean="0"/>
              <a:t>     and Fluid shifts</a:t>
            </a:r>
            <a:r>
              <a:rPr lang="en-US" sz="1800" dirty="0"/>
              <a:t>, </a:t>
            </a:r>
            <a:r>
              <a:rPr lang="en-US" sz="1800" dirty="0" smtClean="0"/>
              <a:t>Hyper </a:t>
            </a:r>
            <a:r>
              <a:rPr lang="en-US" sz="1800" dirty="0" err="1" smtClean="0"/>
              <a:t>magnesemia</a:t>
            </a:r>
            <a:r>
              <a:rPr lang="en-US" sz="1800" dirty="0" smtClean="0"/>
              <a:t> </a:t>
            </a:r>
            <a:r>
              <a:rPr lang="en-US" sz="1800" dirty="0"/>
              <a:t>in patients with renal </a:t>
            </a:r>
            <a:r>
              <a:rPr lang="en-US" sz="1800" dirty="0" smtClean="0"/>
              <a:t>compromise</a:t>
            </a:r>
          </a:p>
          <a:p>
            <a:pPr marL="0" indent="0">
              <a:buNone/>
            </a:pPr>
            <a:endParaRPr lang="en-US" sz="1800" dirty="0"/>
          </a:p>
          <a:p>
            <a:pPr marL="0" indent="0">
              <a:buNone/>
            </a:pPr>
            <a:endParaRPr lang="en-US" sz="1800" dirty="0"/>
          </a:p>
          <a:p>
            <a:pPr>
              <a:buFont typeface="Arial" pitchFamily="34" charset="0"/>
              <a:buChar char="•"/>
            </a:pPr>
            <a:r>
              <a:rPr lang="en-US" sz="2400" b="1" dirty="0">
                <a:solidFill>
                  <a:srgbClr val="FF0000"/>
                </a:solidFill>
              </a:rPr>
              <a:t>Contraindications</a:t>
            </a:r>
            <a:r>
              <a:rPr lang="en-US" sz="2400" b="1" dirty="0"/>
              <a:t>:</a:t>
            </a:r>
          </a:p>
          <a:p>
            <a:pPr marL="0" indent="0">
              <a:buNone/>
            </a:pPr>
            <a:r>
              <a:rPr lang="en-US" sz="1800" dirty="0"/>
              <a:t>       1- Ingestion of a substance that will result in diarrhea</a:t>
            </a:r>
          </a:p>
          <a:p>
            <a:pPr marL="0" indent="0">
              <a:buNone/>
            </a:pPr>
            <a:r>
              <a:rPr lang="en-US" sz="1800" dirty="0"/>
              <a:t>      2- Age of &lt;5 years</a:t>
            </a:r>
          </a:p>
          <a:p>
            <a:pPr marL="0" indent="0">
              <a:buNone/>
            </a:pPr>
            <a:r>
              <a:rPr lang="en-US" sz="1800" dirty="0"/>
              <a:t>      3- Renal failure (magnesium-containing cathartics are contraindicated)</a:t>
            </a:r>
          </a:p>
          <a:p>
            <a:pPr marL="0" indent="0">
              <a:buNone/>
            </a:pPr>
            <a:r>
              <a:rPr lang="en-US" sz="1800" dirty="0"/>
              <a:t>      4- Intestinal obstruction</a:t>
            </a:r>
          </a:p>
          <a:p>
            <a:pPr marL="0" indent="0">
              <a:buNone/>
            </a:pPr>
            <a:r>
              <a:rPr lang="en-US" sz="1800" dirty="0"/>
              <a:t>      5- Ingestion of any caustic material</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616007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458200" cy="4953000"/>
          </a:xfrm>
        </p:spPr>
        <p:txBody>
          <a:bodyPr>
            <a:normAutofit lnSpcReduction="10000"/>
          </a:bodyPr>
          <a:lstStyle/>
          <a:p>
            <a:pPr>
              <a:buFont typeface="Arial" pitchFamily="34" charset="0"/>
              <a:buChar char="•"/>
            </a:pPr>
            <a:r>
              <a:rPr lang="en-US" sz="2000" dirty="0"/>
              <a:t>Whole-bowel irrigation is performed by the instillation of large volumes </a:t>
            </a:r>
            <a:r>
              <a:rPr lang="en-US" sz="2000" dirty="0" smtClean="0"/>
              <a:t>of  </a:t>
            </a:r>
            <a:r>
              <a:rPr lang="en-US" sz="2000" dirty="0">
                <a:solidFill>
                  <a:srgbClr val="FF0000"/>
                </a:solidFill>
              </a:rPr>
              <a:t>polyethylene </a:t>
            </a:r>
            <a:r>
              <a:rPr lang="en-US" sz="2000" dirty="0" smtClean="0">
                <a:solidFill>
                  <a:srgbClr val="FF0000"/>
                </a:solidFill>
              </a:rPr>
              <a:t> glycol  </a:t>
            </a:r>
            <a:r>
              <a:rPr lang="en-US" sz="2000" dirty="0" smtClean="0"/>
              <a:t>in </a:t>
            </a:r>
            <a:r>
              <a:rPr lang="en-US" sz="2000" dirty="0"/>
              <a:t>an </a:t>
            </a:r>
            <a:r>
              <a:rPr lang="en-US" sz="2000" dirty="0" err="1"/>
              <a:t>osmotically</a:t>
            </a:r>
            <a:r>
              <a:rPr lang="en-US" sz="2000" dirty="0"/>
              <a:t> balanced electrolyte solution that produces rapid catharsis by mechanically forcing ingested substances through the bowel at an accelerated </a:t>
            </a:r>
            <a:r>
              <a:rPr lang="en-US" sz="2000" dirty="0" smtClean="0"/>
              <a:t>rate. </a:t>
            </a:r>
            <a:r>
              <a:rPr lang="en-US" sz="2000" dirty="0"/>
              <a:t>The balanced electrolyte solution prevents fluid and electrolyte </a:t>
            </a:r>
            <a:r>
              <a:rPr lang="en-US" sz="2000" dirty="0" smtClean="0"/>
              <a:t>shifts</a:t>
            </a:r>
            <a:endParaRPr lang="en-US" sz="2000" dirty="0"/>
          </a:p>
          <a:p>
            <a:pPr marL="0" indent="0">
              <a:buNone/>
            </a:pPr>
            <a:endParaRPr lang="en-US" sz="2000" dirty="0"/>
          </a:p>
          <a:p>
            <a:pPr>
              <a:buFont typeface="Arial" pitchFamily="34" charset="0"/>
              <a:buChar char="•"/>
            </a:pPr>
            <a:r>
              <a:rPr lang="en-US" sz="2000" dirty="0"/>
              <a:t>Whole-bowel irrigation is best accomplished by infusing the polyethylene glycol </a:t>
            </a:r>
            <a:r>
              <a:rPr lang="en-US" sz="2000" dirty="0" smtClean="0"/>
              <a:t>solution </a:t>
            </a:r>
            <a:r>
              <a:rPr lang="en-US" sz="2000" dirty="0" smtClean="0">
                <a:solidFill>
                  <a:srgbClr val="FF0000"/>
                </a:solidFill>
              </a:rPr>
              <a:t>through a  oral or  </a:t>
            </a:r>
            <a:r>
              <a:rPr lang="en-US" sz="2000" dirty="0">
                <a:solidFill>
                  <a:srgbClr val="FF0000"/>
                </a:solidFill>
              </a:rPr>
              <a:t>nasogastric </a:t>
            </a:r>
            <a:r>
              <a:rPr lang="en-US" sz="2000" dirty="0" smtClean="0">
                <a:solidFill>
                  <a:srgbClr val="FF0000"/>
                </a:solidFill>
              </a:rPr>
              <a:t>tube</a:t>
            </a:r>
          </a:p>
          <a:p>
            <a:pPr marL="0" indent="0">
              <a:buNone/>
            </a:pPr>
            <a:endParaRPr lang="en-US" sz="2000" dirty="0"/>
          </a:p>
          <a:p>
            <a:pPr>
              <a:buFont typeface="Arial" pitchFamily="34" charset="0"/>
              <a:buChar char="•"/>
            </a:pPr>
            <a:r>
              <a:rPr lang="en-US" sz="2000" dirty="0" smtClean="0"/>
              <a:t>Typical </a:t>
            </a:r>
            <a:r>
              <a:rPr lang="en-US" sz="2000" dirty="0"/>
              <a:t>doses are </a:t>
            </a:r>
            <a:r>
              <a:rPr lang="en-US" sz="2000" dirty="0">
                <a:solidFill>
                  <a:srgbClr val="FF0000"/>
                </a:solidFill>
              </a:rPr>
              <a:t>1.5 to 2.0 L/h </a:t>
            </a:r>
            <a:r>
              <a:rPr lang="en-US" sz="2000" dirty="0"/>
              <a:t>in adults, </a:t>
            </a:r>
            <a:r>
              <a:rPr lang="en-US" sz="2000" dirty="0">
                <a:solidFill>
                  <a:srgbClr val="FF0000"/>
                </a:solidFill>
              </a:rPr>
              <a:t>1 L/h </a:t>
            </a:r>
            <a:r>
              <a:rPr lang="en-US" sz="2000" dirty="0"/>
              <a:t>in children 6 to 12 years of age, and </a:t>
            </a:r>
            <a:r>
              <a:rPr lang="en-US" sz="2000" dirty="0">
                <a:solidFill>
                  <a:srgbClr val="FF0000"/>
                </a:solidFill>
              </a:rPr>
              <a:t>0.5 L/h </a:t>
            </a:r>
            <a:r>
              <a:rPr lang="en-US" sz="2000" dirty="0"/>
              <a:t>in children &lt;6 years of </a:t>
            </a:r>
            <a:r>
              <a:rPr lang="en-US" sz="2000" dirty="0" smtClean="0"/>
              <a:t>age</a:t>
            </a:r>
          </a:p>
          <a:p>
            <a:pPr>
              <a:buFont typeface="Arial" pitchFamily="34" charset="0"/>
              <a:buChar char="•"/>
            </a:pPr>
            <a:endParaRPr lang="en-US" sz="2000" dirty="0"/>
          </a:p>
          <a:p>
            <a:pPr>
              <a:buFont typeface="Arial" pitchFamily="34" charset="0"/>
              <a:buChar char="•"/>
            </a:pPr>
            <a:r>
              <a:rPr lang="en-US" sz="2000" dirty="0" smtClean="0"/>
              <a:t> </a:t>
            </a:r>
            <a:r>
              <a:rPr lang="en-US" sz="2000" dirty="0"/>
              <a:t>Tolerance to the volumes infused may limit the rate of </a:t>
            </a:r>
            <a:r>
              <a:rPr lang="en-US" sz="2000" dirty="0" smtClean="0"/>
              <a:t>administration</a:t>
            </a:r>
          </a:p>
          <a:p>
            <a:pPr>
              <a:buFont typeface="Arial" pitchFamily="34" charset="0"/>
              <a:buChar char="•"/>
            </a:pPr>
            <a:endParaRPr lang="en-US" sz="2000" dirty="0"/>
          </a:p>
          <a:p>
            <a:pPr>
              <a:buFont typeface="Arial" pitchFamily="34" charset="0"/>
              <a:buChar char="•"/>
            </a:pPr>
            <a:r>
              <a:rPr lang="en-US" sz="2000" dirty="0" smtClean="0"/>
              <a:t> </a:t>
            </a:r>
            <a:r>
              <a:rPr lang="en-US" sz="2000" dirty="0"/>
              <a:t>The end point of treatment is clear rectal </a:t>
            </a:r>
            <a:r>
              <a:rPr lang="en-US" sz="2000" dirty="0" smtClean="0"/>
              <a:t>effluent</a:t>
            </a:r>
            <a:endParaRPr lang="en-US" sz="2000" dirty="0"/>
          </a:p>
          <a:p>
            <a:pPr marL="0" indent="0">
              <a:buNone/>
            </a:pPr>
            <a:endParaRPr lang="en-US" dirty="0"/>
          </a:p>
        </p:txBody>
      </p:sp>
      <p:sp>
        <p:nvSpPr>
          <p:cNvPr id="3" name="Title 2"/>
          <p:cNvSpPr>
            <a:spLocks noGrp="1"/>
          </p:cNvSpPr>
          <p:nvPr>
            <p:ph type="title"/>
          </p:nvPr>
        </p:nvSpPr>
        <p:spPr/>
        <p:txBody>
          <a:bodyPr>
            <a:normAutofit/>
          </a:bodyPr>
          <a:lstStyle/>
          <a:p>
            <a:pPr algn="ctr"/>
            <a:r>
              <a:rPr lang="en-US" sz="4000" b="1" dirty="0">
                <a:solidFill>
                  <a:srgbClr val="FF0000"/>
                </a:solidFill>
              </a:rPr>
              <a:t>Whole-Bowel Irrigation</a:t>
            </a:r>
          </a:p>
        </p:txBody>
      </p:sp>
    </p:spTree>
    <p:extLst>
      <p:ext uri="{BB962C8B-B14F-4D97-AF65-F5344CB8AC3E}">
        <p14:creationId xmlns:p14="http://schemas.microsoft.com/office/powerpoint/2010/main" val="37163478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609600"/>
            <a:ext cx="8458200" cy="5791200"/>
          </a:xfrm>
        </p:spPr>
        <p:txBody>
          <a:bodyPr>
            <a:normAutofit lnSpcReduction="10000"/>
          </a:bodyPr>
          <a:lstStyle/>
          <a:p>
            <a:pPr>
              <a:buFont typeface="Arial" pitchFamily="34" charset="0"/>
              <a:buChar char="•"/>
            </a:pPr>
            <a:r>
              <a:rPr lang="en-US" sz="2400" b="1" dirty="0" smtClean="0"/>
              <a:t>Contraindications:</a:t>
            </a:r>
          </a:p>
          <a:p>
            <a:pPr marL="0" indent="0">
              <a:buNone/>
            </a:pPr>
            <a:r>
              <a:rPr lang="en-US" sz="1800" dirty="0"/>
              <a:t> </a:t>
            </a:r>
            <a:r>
              <a:rPr lang="en-US" sz="1800" dirty="0" smtClean="0"/>
              <a:t>    1- Preceding diarrhea</a:t>
            </a:r>
          </a:p>
          <a:p>
            <a:pPr marL="0" indent="0">
              <a:buNone/>
            </a:pPr>
            <a:r>
              <a:rPr lang="en-US" sz="1800" dirty="0"/>
              <a:t> </a:t>
            </a:r>
            <a:r>
              <a:rPr lang="en-US" sz="1800" dirty="0" smtClean="0"/>
              <a:t>    2- Ingestion </a:t>
            </a:r>
            <a:r>
              <a:rPr lang="en-US" sz="1800" dirty="0"/>
              <a:t>of substances that are expected to result in significant diarrhea </a:t>
            </a:r>
            <a:r>
              <a:rPr lang="en-US" sz="1800" dirty="0" smtClean="0"/>
              <a:t>   </a:t>
            </a:r>
          </a:p>
          <a:p>
            <a:pPr marL="0" indent="0">
              <a:buNone/>
            </a:pPr>
            <a:r>
              <a:rPr lang="en-US" sz="1800" dirty="0"/>
              <a:t> </a:t>
            </a:r>
            <a:r>
              <a:rPr lang="en-US" sz="1800" dirty="0" smtClean="0"/>
              <a:t>       </a:t>
            </a:r>
            <a:r>
              <a:rPr lang="en-US" sz="1600" dirty="0" smtClean="0"/>
              <a:t>(</a:t>
            </a:r>
            <a:r>
              <a:rPr lang="en-US" sz="1600" dirty="0"/>
              <a:t>except for heavy metals, because these substances do not adsorb well </a:t>
            </a:r>
            <a:r>
              <a:rPr lang="en-US" sz="1600" dirty="0" smtClean="0"/>
              <a:t>to activated </a:t>
            </a:r>
          </a:p>
          <a:p>
            <a:pPr marL="0" indent="0">
              <a:buNone/>
            </a:pPr>
            <a:r>
              <a:rPr lang="en-US" sz="1600" dirty="0" smtClean="0"/>
              <a:t>           charcoal)</a:t>
            </a:r>
          </a:p>
          <a:p>
            <a:pPr marL="0" indent="0">
              <a:buNone/>
            </a:pPr>
            <a:r>
              <a:rPr lang="en-US" sz="1800" dirty="0" smtClean="0"/>
              <a:t>     3- Bowel obstruction( </a:t>
            </a:r>
            <a:r>
              <a:rPr lang="en-US" sz="1800" dirty="0"/>
              <a:t>evidenced by lack of bowel </a:t>
            </a:r>
            <a:r>
              <a:rPr lang="en-US" sz="1800" dirty="0" smtClean="0"/>
              <a:t>sounds)</a:t>
            </a:r>
          </a:p>
          <a:p>
            <a:pPr marL="0" indent="0">
              <a:buNone/>
            </a:pPr>
            <a:endParaRPr lang="en-US" sz="1800" dirty="0"/>
          </a:p>
          <a:p>
            <a:pPr>
              <a:buFont typeface="Arial" pitchFamily="34" charset="0"/>
              <a:buChar char="•"/>
            </a:pPr>
            <a:r>
              <a:rPr lang="en-US" sz="2400" b="1" dirty="0"/>
              <a:t>Complications:</a:t>
            </a:r>
          </a:p>
          <a:p>
            <a:pPr marL="0" indent="0">
              <a:buNone/>
            </a:pPr>
            <a:r>
              <a:rPr lang="en-US" sz="1800" dirty="0"/>
              <a:t> </a:t>
            </a:r>
            <a:r>
              <a:rPr lang="en-US" sz="1800" dirty="0" smtClean="0"/>
              <a:t>     1-  Bloating </a:t>
            </a:r>
          </a:p>
          <a:p>
            <a:pPr marL="0" indent="0">
              <a:buNone/>
            </a:pPr>
            <a:r>
              <a:rPr lang="en-US" sz="1800" dirty="0"/>
              <a:t> </a:t>
            </a:r>
            <a:r>
              <a:rPr lang="en-US" sz="1800" dirty="0" smtClean="0"/>
              <a:t>     2- Cramping</a:t>
            </a:r>
          </a:p>
          <a:p>
            <a:pPr marL="0" indent="0">
              <a:buNone/>
            </a:pPr>
            <a:r>
              <a:rPr lang="en-US" sz="1800" dirty="0" smtClean="0"/>
              <a:t>      3- Rectal </a:t>
            </a:r>
            <a:r>
              <a:rPr lang="en-US" sz="1800" dirty="0"/>
              <a:t>irritation </a:t>
            </a:r>
            <a:r>
              <a:rPr lang="en-US" sz="1800" dirty="0" smtClean="0"/>
              <a:t>(frequent </a:t>
            </a:r>
            <a:r>
              <a:rPr lang="en-US" sz="1800" dirty="0"/>
              <a:t>bowel </a:t>
            </a:r>
            <a:r>
              <a:rPr lang="en-US" sz="1800" dirty="0" smtClean="0"/>
              <a:t>movements)</a:t>
            </a:r>
            <a:endParaRPr lang="en-US" sz="1800" dirty="0"/>
          </a:p>
          <a:p>
            <a:pPr marL="0" indent="0">
              <a:buNone/>
            </a:pPr>
            <a:endParaRPr lang="en-US" sz="1800" dirty="0"/>
          </a:p>
          <a:p>
            <a:pPr>
              <a:buFont typeface="Arial" pitchFamily="34" charset="0"/>
              <a:buChar char="•"/>
            </a:pPr>
            <a:r>
              <a:rPr lang="en-US" sz="1800" dirty="0" smtClean="0"/>
              <a:t>Administration </a:t>
            </a:r>
            <a:r>
              <a:rPr lang="en-US" sz="1800" dirty="0"/>
              <a:t>of an </a:t>
            </a:r>
            <a:r>
              <a:rPr lang="en-US" sz="1800" dirty="0">
                <a:solidFill>
                  <a:srgbClr val="FF0000"/>
                </a:solidFill>
              </a:rPr>
              <a:t>antiemetic</a:t>
            </a:r>
            <a:r>
              <a:rPr lang="en-US" sz="1800" dirty="0"/>
              <a:t> is frequently required to control the nausea and vomiting that occur with gastric distention resulting from the large volumes of whole-bowel irrigation solution </a:t>
            </a:r>
            <a:r>
              <a:rPr lang="en-US" sz="1800" dirty="0" smtClean="0"/>
              <a:t>used</a:t>
            </a:r>
          </a:p>
          <a:p>
            <a:pPr marL="0" indent="0">
              <a:buNone/>
            </a:pPr>
            <a:r>
              <a:rPr lang="en-US" sz="1800" dirty="0" smtClean="0"/>
              <a:t>     -</a:t>
            </a:r>
            <a:r>
              <a:rPr lang="en-US" sz="1800" dirty="0"/>
              <a:t> </a:t>
            </a:r>
            <a:r>
              <a:rPr lang="en-US" sz="1800" dirty="0" smtClean="0"/>
              <a:t>Metoclopramide  or  </a:t>
            </a:r>
            <a:r>
              <a:rPr lang="en-US" sz="1800" dirty="0" err="1" smtClean="0"/>
              <a:t>Ondansetron</a:t>
            </a:r>
            <a:endParaRPr lang="en-US" sz="1800" dirty="0"/>
          </a:p>
          <a:p>
            <a:pPr marL="0" indent="0">
              <a:buNone/>
            </a:pPr>
            <a:r>
              <a:rPr lang="en-US" sz="1600" dirty="0" smtClean="0"/>
              <a:t>      </a:t>
            </a:r>
            <a:r>
              <a:rPr lang="en-US" sz="1800" dirty="0"/>
              <a:t>- Avoid phenothiazine-derived </a:t>
            </a:r>
            <a:r>
              <a:rPr lang="en-US" sz="1800" dirty="0" err="1"/>
              <a:t>antiemetics</a:t>
            </a:r>
            <a:r>
              <a:rPr lang="en-US" sz="1800" dirty="0"/>
              <a:t> (slow gut function)</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87140716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334000"/>
          </a:xfrm>
        </p:spPr>
        <p:txBody>
          <a:bodyPr/>
          <a:lstStyle/>
          <a:p>
            <a:pPr>
              <a:buFont typeface="Arial" pitchFamily="34" charset="0"/>
              <a:buChar char="•"/>
            </a:pPr>
            <a:r>
              <a:rPr lang="en-US" dirty="0" smtClean="0"/>
              <a:t> </a:t>
            </a:r>
            <a:r>
              <a:rPr lang="en-US" sz="2000" b="1" dirty="0"/>
              <a:t>Ingestions for Which Whole-Bowel Irrigation </a:t>
            </a:r>
            <a:r>
              <a:rPr lang="en-US" sz="2000" b="1" dirty="0" smtClean="0"/>
              <a:t>may be helpful</a:t>
            </a:r>
            <a:endParaRPr lang="en-US" sz="2000" b="1" dirty="0"/>
          </a:p>
          <a:p>
            <a:pPr marL="0" indent="0">
              <a:buNone/>
            </a:pPr>
            <a:endParaRPr lang="en-US" dirty="0"/>
          </a:p>
          <a:p>
            <a:pPr marL="0" indent="0">
              <a:buNone/>
            </a:pPr>
            <a:r>
              <a:rPr lang="en-US" sz="2400" dirty="0" smtClean="0"/>
              <a:t>1- </a:t>
            </a:r>
            <a:r>
              <a:rPr lang="en-US" sz="2400" dirty="0" smtClean="0">
                <a:solidFill>
                  <a:srgbClr val="FF0000"/>
                </a:solidFill>
              </a:rPr>
              <a:t>Sustained </a:t>
            </a:r>
            <a:r>
              <a:rPr lang="en-US" sz="2400" dirty="0">
                <a:solidFill>
                  <a:srgbClr val="FF0000"/>
                </a:solidFill>
              </a:rPr>
              <a:t>or delayed-release </a:t>
            </a:r>
            <a:r>
              <a:rPr lang="en-US" sz="2400" dirty="0" smtClean="0"/>
              <a:t> formulations </a:t>
            </a:r>
            <a:endParaRPr lang="en-US" sz="2400" dirty="0"/>
          </a:p>
          <a:p>
            <a:pPr marL="0" indent="0">
              <a:buNone/>
            </a:pPr>
            <a:r>
              <a:rPr lang="en-US" sz="2400" dirty="0" smtClean="0"/>
              <a:t>2- Agents </a:t>
            </a:r>
            <a:r>
              <a:rPr lang="en-US" sz="2400" dirty="0"/>
              <a:t>with potential for </a:t>
            </a:r>
            <a:r>
              <a:rPr lang="en-US" sz="2400" dirty="0">
                <a:solidFill>
                  <a:srgbClr val="FF0000"/>
                </a:solidFill>
              </a:rPr>
              <a:t>bezoar</a:t>
            </a:r>
            <a:r>
              <a:rPr lang="en-US" sz="2400" dirty="0"/>
              <a:t> formation </a:t>
            </a:r>
          </a:p>
          <a:p>
            <a:pPr marL="0" indent="0">
              <a:buNone/>
            </a:pPr>
            <a:r>
              <a:rPr lang="en-US" sz="2400" dirty="0" smtClean="0"/>
              <a:t>3- </a:t>
            </a:r>
            <a:r>
              <a:rPr lang="en-US" sz="2400" dirty="0" smtClean="0">
                <a:solidFill>
                  <a:srgbClr val="FF0000"/>
                </a:solidFill>
              </a:rPr>
              <a:t>Iron</a:t>
            </a:r>
            <a:r>
              <a:rPr lang="en-US" sz="2400" dirty="0" smtClean="0"/>
              <a:t> </a:t>
            </a:r>
            <a:r>
              <a:rPr lang="en-US" sz="2400" dirty="0"/>
              <a:t>and other heavy metals </a:t>
            </a:r>
          </a:p>
          <a:p>
            <a:pPr marL="0" indent="0">
              <a:buNone/>
            </a:pPr>
            <a:r>
              <a:rPr lang="en-US" sz="2400" dirty="0" smtClean="0"/>
              <a:t>4- Paint </a:t>
            </a:r>
            <a:r>
              <a:rPr lang="en-US" sz="2400" dirty="0"/>
              <a:t>chips containing </a:t>
            </a:r>
            <a:r>
              <a:rPr lang="en-US" sz="2400" dirty="0">
                <a:solidFill>
                  <a:srgbClr val="FF0000"/>
                </a:solidFill>
              </a:rPr>
              <a:t>lead</a:t>
            </a:r>
            <a:r>
              <a:rPr lang="en-US" sz="2400" dirty="0"/>
              <a:t> </a:t>
            </a:r>
          </a:p>
          <a:p>
            <a:pPr marL="0" indent="0">
              <a:buNone/>
            </a:pPr>
            <a:r>
              <a:rPr lang="en-US" sz="2400" dirty="0" smtClean="0"/>
              <a:t>5- </a:t>
            </a:r>
            <a:r>
              <a:rPr lang="en-US" sz="2400" dirty="0" smtClean="0">
                <a:solidFill>
                  <a:srgbClr val="FF0000"/>
                </a:solidFill>
              </a:rPr>
              <a:t>Lithium</a:t>
            </a:r>
            <a:r>
              <a:rPr lang="en-US" sz="2400" dirty="0" smtClean="0"/>
              <a:t> </a:t>
            </a:r>
            <a:endParaRPr lang="en-US" sz="2400" dirty="0"/>
          </a:p>
          <a:p>
            <a:pPr marL="0" indent="0">
              <a:buNone/>
            </a:pPr>
            <a:r>
              <a:rPr lang="en-US" sz="2400" dirty="0" smtClean="0"/>
              <a:t>6-Drugs </a:t>
            </a:r>
            <a:r>
              <a:rPr lang="en-US" sz="2400" dirty="0"/>
              <a:t>carried by </a:t>
            </a:r>
            <a:r>
              <a:rPr lang="en-US" sz="2400" dirty="0">
                <a:solidFill>
                  <a:srgbClr val="FF0000"/>
                </a:solidFill>
              </a:rPr>
              <a:t>body stuffers </a:t>
            </a:r>
            <a:r>
              <a:rPr lang="en-US" sz="2400" dirty="0"/>
              <a:t>and </a:t>
            </a:r>
            <a:r>
              <a:rPr lang="en-US" sz="2400" dirty="0">
                <a:solidFill>
                  <a:srgbClr val="FF0000"/>
                </a:solidFill>
              </a:rPr>
              <a:t>body packers </a:t>
            </a:r>
          </a:p>
          <a:p>
            <a:pPr marL="0" indent="0">
              <a:buNone/>
            </a:pPr>
            <a:r>
              <a:rPr lang="en-US" dirty="0"/>
              <a:t> </a:t>
            </a:r>
          </a:p>
        </p:txBody>
      </p:sp>
    </p:spTree>
    <p:extLst>
      <p:ext uri="{BB962C8B-B14F-4D97-AF65-F5344CB8AC3E}">
        <p14:creationId xmlns:p14="http://schemas.microsoft.com/office/powerpoint/2010/main" val="41903864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382000" cy="4953000"/>
          </a:xfrm>
        </p:spPr>
        <p:txBody>
          <a:bodyPr>
            <a:normAutofit/>
          </a:bodyPr>
          <a:lstStyle/>
          <a:p>
            <a:pPr>
              <a:buFont typeface="Wingdings" pitchFamily="2" charset="2"/>
              <a:buChar char="ü"/>
            </a:pPr>
            <a:r>
              <a:rPr lang="en-US" sz="2000" dirty="0" smtClean="0"/>
              <a:t>All </a:t>
            </a:r>
            <a:r>
              <a:rPr lang="en-US" sz="2000" dirty="0"/>
              <a:t>substances have the potential to be </a:t>
            </a:r>
            <a:r>
              <a:rPr lang="en-US" sz="2000" dirty="0" smtClean="0"/>
              <a:t>poisons</a:t>
            </a:r>
          </a:p>
          <a:p>
            <a:pPr marL="0" indent="0">
              <a:buNone/>
            </a:pPr>
            <a:endParaRPr lang="en-US" sz="2000" dirty="0" smtClean="0"/>
          </a:p>
          <a:p>
            <a:pPr>
              <a:buFont typeface="Wingdings" pitchFamily="2" charset="2"/>
              <a:buChar char="ü"/>
            </a:pPr>
            <a:r>
              <a:rPr lang="en-US" sz="2000" dirty="0"/>
              <a:t>Poisoning occurs when exposure to a substance adversely affects the function of any system within an </a:t>
            </a:r>
            <a:r>
              <a:rPr lang="en-US" sz="2000" dirty="0" smtClean="0"/>
              <a:t>organism</a:t>
            </a:r>
          </a:p>
          <a:p>
            <a:pPr marL="0" indent="0">
              <a:buNone/>
            </a:pPr>
            <a:endParaRPr lang="en-US" sz="2000" dirty="0" smtClean="0"/>
          </a:p>
          <a:p>
            <a:pPr>
              <a:buFont typeface="Wingdings" pitchFamily="2" charset="2"/>
              <a:buChar char="ü"/>
            </a:pPr>
            <a:r>
              <a:rPr lang="en-US" sz="2000" dirty="0"/>
              <a:t>The setting of the poison exposure may </a:t>
            </a:r>
            <a:r>
              <a:rPr lang="en-US" sz="2000" dirty="0" smtClean="0"/>
              <a:t>be occupational</a:t>
            </a:r>
            <a:r>
              <a:rPr lang="en-US" sz="2000" dirty="0"/>
              <a:t>, environmental, recreational, </a:t>
            </a:r>
            <a:r>
              <a:rPr lang="en-US" sz="2000" dirty="0" smtClean="0"/>
              <a:t>medicinal</a:t>
            </a:r>
          </a:p>
          <a:p>
            <a:pPr marL="0" indent="0">
              <a:buNone/>
            </a:pPr>
            <a:endParaRPr lang="en-US" sz="2000" dirty="0"/>
          </a:p>
          <a:p>
            <a:pPr>
              <a:buFont typeface="Wingdings" pitchFamily="2" charset="2"/>
              <a:buChar char="ü"/>
            </a:pPr>
            <a:r>
              <a:rPr lang="en-US" sz="2000" dirty="0" smtClean="0"/>
              <a:t>Poisoning may result from accidental or intentional</a:t>
            </a:r>
          </a:p>
          <a:p>
            <a:pPr marL="0" indent="0">
              <a:buNone/>
            </a:pPr>
            <a:endParaRPr lang="en-US" sz="2000" dirty="0" smtClean="0"/>
          </a:p>
          <a:p>
            <a:pPr>
              <a:buFont typeface="Wingdings" pitchFamily="2" charset="2"/>
              <a:buChar char="ü"/>
            </a:pPr>
            <a:r>
              <a:rPr lang="en-US" sz="2000" dirty="0"/>
              <a:t>Poisoning may result from varied portals of entry, </a:t>
            </a:r>
            <a:r>
              <a:rPr lang="en-US" sz="2000" dirty="0" smtClean="0"/>
              <a:t>including:</a:t>
            </a:r>
          </a:p>
          <a:p>
            <a:pPr marL="0" indent="0">
              <a:buNone/>
            </a:pPr>
            <a:r>
              <a:rPr lang="en-US" sz="2000" dirty="0"/>
              <a:t> </a:t>
            </a:r>
            <a:r>
              <a:rPr lang="en-US" sz="2000" dirty="0" smtClean="0"/>
              <a:t>   </a:t>
            </a:r>
            <a:r>
              <a:rPr lang="en-US" sz="2000" dirty="0"/>
              <a:t>inhalation, insufflation, ingestion, </a:t>
            </a:r>
            <a:r>
              <a:rPr lang="en-US" sz="2000" dirty="0" smtClean="0"/>
              <a:t>cutaneous, </a:t>
            </a:r>
            <a:r>
              <a:rPr lang="en-US" sz="2000" dirty="0"/>
              <a:t>mucous </a:t>
            </a:r>
            <a:r>
              <a:rPr lang="en-US" sz="2000" dirty="0" smtClean="0"/>
              <a:t>membrane,</a:t>
            </a:r>
          </a:p>
          <a:p>
            <a:pPr marL="0" indent="0">
              <a:buNone/>
            </a:pPr>
            <a:r>
              <a:rPr lang="en-US" sz="2000" dirty="0" smtClean="0"/>
              <a:t>    </a:t>
            </a:r>
            <a:r>
              <a:rPr lang="en-US" sz="2000" dirty="0"/>
              <a:t>injection</a:t>
            </a:r>
          </a:p>
        </p:txBody>
      </p:sp>
      <p:sp>
        <p:nvSpPr>
          <p:cNvPr id="2" name="Title 1"/>
          <p:cNvSpPr>
            <a:spLocks noGrp="1"/>
          </p:cNvSpPr>
          <p:nvPr>
            <p:ph type="title"/>
          </p:nvPr>
        </p:nvSpPr>
        <p:spPr/>
        <p:txBody>
          <a:bodyPr/>
          <a:lstStyle/>
          <a:p>
            <a:pPr algn="ctr"/>
            <a:r>
              <a:rPr lang="en-US" dirty="0">
                <a:solidFill>
                  <a:srgbClr val="FF0000"/>
                </a:solidFill>
              </a:rPr>
              <a:t>Introduction</a:t>
            </a:r>
          </a:p>
        </p:txBody>
      </p:sp>
    </p:spTree>
    <p:extLst>
      <p:ext uri="{BB962C8B-B14F-4D97-AF65-F5344CB8AC3E}">
        <p14:creationId xmlns:p14="http://schemas.microsoft.com/office/powerpoint/2010/main" val="18111218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867400"/>
          </a:xfrm>
        </p:spPr>
        <p:txBody>
          <a:bodyPr/>
          <a:lstStyle/>
          <a:p>
            <a:pPr marL="0" indent="0" algn="ctr">
              <a:buNone/>
            </a:pPr>
            <a:r>
              <a:rPr lang="en-US" sz="4000" b="1" dirty="0">
                <a:solidFill>
                  <a:srgbClr val="FF0000"/>
                </a:solidFill>
              </a:rPr>
              <a:t>Enhanced </a:t>
            </a:r>
            <a:r>
              <a:rPr lang="en-US" sz="4000" b="1" dirty="0" smtClean="0">
                <a:solidFill>
                  <a:srgbClr val="FF0000"/>
                </a:solidFill>
              </a:rPr>
              <a:t>Elimination</a:t>
            </a:r>
          </a:p>
          <a:p>
            <a:pPr marL="0" indent="0">
              <a:buNone/>
            </a:pPr>
            <a:endParaRPr lang="en-US" dirty="0" smtClean="0"/>
          </a:p>
          <a:p>
            <a:pPr marL="0" indent="0">
              <a:buNone/>
            </a:pPr>
            <a:r>
              <a:rPr lang="en-US" dirty="0" smtClean="0"/>
              <a:t> 1-Urinary </a:t>
            </a:r>
            <a:r>
              <a:rPr lang="en-US" dirty="0" err="1" smtClean="0"/>
              <a:t>Alkalinization</a:t>
            </a:r>
            <a:endParaRPr lang="en-US" dirty="0" smtClean="0"/>
          </a:p>
          <a:p>
            <a:pPr marL="0" indent="0">
              <a:buNone/>
            </a:pPr>
            <a:endParaRPr lang="en-US" dirty="0" smtClean="0"/>
          </a:p>
          <a:p>
            <a:pPr marL="0" indent="0">
              <a:buNone/>
            </a:pPr>
            <a:r>
              <a:rPr lang="en-US" dirty="0" smtClean="0"/>
              <a:t> 2-Urinary Acidification</a:t>
            </a:r>
          </a:p>
          <a:p>
            <a:pPr marL="0" indent="0">
              <a:buNone/>
            </a:pPr>
            <a:endParaRPr lang="en-US" dirty="0"/>
          </a:p>
          <a:p>
            <a:pPr marL="0" indent="0">
              <a:buNone/>
            </a:pPr>
            <a:r>
              <a:rPr lang="en-US" dirty="0"/>
              <a:t> </a:t>
            </a:r>
            <a:r>
              <a:rPr lang="en-US" dirty="0" smtClean="0"/>
              <a:t>3- </a:t>
            </a:r>
            <a:r>
              <a:rPr lang="en-US" dirty="0"/>
              <a:t>Forced </a:t>
            </a:r>
            <a:r>
              <a:rPr lang="en-US" dirty="0" smtClean="0"/>
              <a:t>Diuresis</a:t>
            </a:r>
          </a:p>
          <a:p>
            <a:pPr marL="0" indent="0">
              <a:buNone/>
            </a:pPr>
            <a:endParaRPr lang="en-US" dirty="0"/>
          </a:p>
          <a:p>
            <a:pPr marL="0" indent="0">
              <a:buNone/>
            </a:pPr>
            <a:r>
              <a:rPr lang="en-US" dirty="0"/>
              <a:t> </a:t>
            </a:r>
            <a:r>
              <a:rPr lang="en-US" dirty="0" smtClean="0"/>
              <a:t>4-Hemodialysis/</a:t>
            </a:r>
            <a:r>
              <a:rPr lang="en-US" dirty="0" err="1" smtClean="0"/>
              <a:t>Hemoperfusion</a:t>
            </a:r>
            <a:r>
              <a:rPr lang="en-US" dirty="0" smtClean="0"/>
              <a:t> </a:t>
            </a:r>
            <a:endParaRPr lang="en-US" dirty="0"/>
          </a:p>
        </p:txBody>
      </p:sp>
    </p:spTree>
    <p:extLst>
      <p:ext uri="{BB962C8B-B14F-4D97-AF65-F5344CB8AC3E}">
        <p14:creationId xmlns:p14="http://schemas.microsoft.com/office/powerpoint/2010/main" val="27612040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953000"/>
          </a:xfrm>
        </p:spPr>
        <p:txBody>
          <a:bodyPr>
            <a:normAutofit/>
          </a:bodyPr>
          <a:lstStyle/>
          <a:p>
            <a:pPr>
              <a:buFont typeface="Arial" pitchFamily="34" charset="0"/>
              <a:buChar char="•"/>
            </a:pPr>
            <a:r>
              <a:rPr lang="en-US" sz="2400" dirty="0"/>
              <a:t>Manipulation of urinary pH toward alkaline is done to enhance the clearance of specific </a:t>
            </a:r>
            <a:r>
              <a:rPr lang="en-US" sz="2400" dirty="0" smtClean="0"/>
              <a:t>toxins</a:t>
            </a:r>
            <a:endParaRPr lang="en-US" sz="2400" dirty="0"/>
          </a:p>
          <a:p>
            <a:pPr marL="0" indent="0">
              <a:buNone/>
            </a:pPr>
            <a:endParaRPr lang="en-US" sz="2000" dirty="0" smtClean="0"/>
          </a:p>
          <a:p>
            <a:pPr>
              <a:buFont typeface="Arial" pitchFamily="34" charset="0"/>
              <a:buChar char="•"/>
            </a:pPr>
            <a:r>
              <a:rPr lang="en-US" sz="2400" dirty="0" smtClean="0"/>
              <a:t>This </a:t>
            </a:r>
            <a:r>
              <a:rPr lang="en-US" sz="2400" dirty="0"/>
              <a:t>treatment is based on two </a:t>
            </a:r>
            <a:r>
              <a:rPr lang="en-US" sz="2400" dirty="0" smtClean="0"/>
              <a:t>principles:</a:t>
            </a:r>
          </a:p>
          <a:p>
            <a:pPr marL="0" indent="0">
              <a:buNone/>
            </a:pPr>
            <a:endParaRPr lang="en-US" sz="2000" dirty="0" smtClean="0"/>
          </a:p>
          <a:p>
            <a:pPr marL="0" indent="0">
              <a:buNone/>
            </a:pPr>
            <a:r>
              <a:rPr lang="en-US" sz="2000" dirty="0"/>
              <a:t> </a:t>
            </a:r>
            <a:r>
              <a:rPr lang="en-US" sz="2000" dirty="0" smtClean="0"/>
              <a:t>      1- </a:t>
            </a:r>
            <a:r>
              <a:rPr lang="en-US" sz="2000" dirty="0"/>
              <a:t>The first is that only </a:t>
            </a:r>
            <a:r>
              <a:rPr lang="en-US" sz="2000" dirty="0" err="1"/>
              <a:t>nonionized</a:t>
            </a:r>
            <a:r>
              <a:rPr lang="en-US" sz="2000" dirty="0"/>
              <a:t> substances are free to move </a:t>
            </a:r>
            <a:endParaRPr lang="en-US" sz="2000" dirty="0" smtClean="0"/>
          </a:p>
          <a:p>
            <a:pPr marL="0" indent="0">
              <a:buNone/>
            </a:pPr>
            <a:r>
              <a:rPr lang="en-US" sz="2000" dirty="0"/>
              <a:t> </a:t>
            </a:r>
            <a:r>
              <a:rPr lang="en-US" sz="2000" dirty="0" smtClean="0"/>
              <a:t>          passively across </a:t>
            </a:r>
            <a:r>
              <a:rPr lang="en-US" sz="2000" dirty="0"/>
              <a:t>membranes, whereas ionized particles must </a:t>
            </a:r>
            <a:endParaRPr lang="en-US" sz="2000" dirty="0" smtClean="0"/>
          </a:p>
          <a:p>
            <a:pPr marL="0" indent="0">
              <a:buNone/>
            </a:pPr>
            <a:r>
              <a:rPr lang="en-US" sz="2000" dirty="0"/>
              <a:t> </a:t>
            </a:r>
            <a:r>
              <a:rPr lang="en-US" sz="2000" dirty="0" smtClean="0"/>
              <a:t>          remain </a:t>
            </a:r>
            <a:r>
              <a:rPr lang="en-US" sz="2000" dirty="0"/>
              <a:t>in the </a:t>
            </a:r>
            <a:r>
              <a:rPr lang="en-US" sz="2000" dirty="0" smtClean="0"/>
              <a:t>fluid-filled </a:t>
            </a:r>
            <a:r>
              <a:rPr lang="en-US" sz="2000" dirty="0"/>
              <a:t>compartments in which they were formed </a:t>
            </a:r>
            <a:endParaRPr lang="en-US" sz="2000" dirty="0" smtClean="0"/>
          </a:p>
          <a:p>
            <a:pPr marL="0" indent="0">
              <a:buNone/>
            </a:pPr>
            <a:r>
              <a:rPr lang="en-US" sz="2000" dirty="0"/>
              <a:t> </a:t>
            </a:r>
            <a:r>
              <a:rPr lang="en-US" sz="2000" dirty="0" smtClean="0"/>
              <a:t>          ("</a:t>
            </a:r>
            <a:r>
              <a:rPr lang="en-US" sz="2000" dirty="0"/>
              <a:t>ion trap</a:t>
            </a:r>
            <a:r>
              <a:rPr lang="en-US" sz="2000" dirty="0" smtClean="0"/>
              <a:t>")</a:t>
            </a:r>
          </a:p>
          <a:p>
            <a:pPr marL="0" indent="0">
              <a:buNone/>
            </a:pPr>
            <a:r>
              <a:rPr lang="en-US" sz="2000" dirty="0"/>
              <a:t> </a:t>
            </a:r>
            <a:r>
              <a:rPr lang="en-US" sz="2000" dirty="0" smtClean="0"/>
              <a:t>     2- </a:t>
            </a:r>
            <a:r>
              <a:rPr lang="en-US" sz="2000" dirty="0"/>
              <a:t>The second is that weak acids or bases become more ionized in the </a:t>
            </a:r>
            <a:endParaRPr lang="en-US" sz="2000" dirty="0" smtClean="0"/>
          </a:p>
          <a:p>
            <a:pPr marL="0" indent="0">
              <a:buNone/>
            </a:pPr>
            <a:r>
              <a:rPr lang="en-US" sz="2000" dirty="0"/>
              <a:t> </a:t>
            </a:r>
            <a:r>
              <a:rPr lang="en-US" sz="2000" dirty="0" smtClean="0"/>
              <a:t>         opposite environment</a:t>
            </a:r>
          </a:p>
          <a:p>
            <a:pPr marL="0" indent="0">
              <a:buNone/>
            </a:pPr>
            <a:endParaRPr lang="en-US" dirty="0"/>
          </a:p>
        </p:txBody>
      </p:sp>
      <p:sp>
        <p:nvSpPr>
          <p:cNvPr id="3" name="Title 2"/>
          <p:cNvSpPr>
            <a:spLocks noGrp="1"/>
          </p:cNvSpPr>
          <p:nvPr>
            <p:ph type="title"/>
          </p:nvPr>
        </p:nvSpPr>
        <p:spPr/>
        <p:txBody>
          <a:bodyPr/>
          <a:lstStyle/>
          <a:p>
            <a:pPr algn="ctr"/>
            <a:r>
              <a:rPr lang="en-US" b="1" dirty="0">
                <a:solidFill>
                  <a:srgbClr val="FF0000"/>
                </a:solidFill>
              </a:rPr>
              <a:t>Urinary </a:t>
            </a:r>
            <a:r>
              <a:rPr lang="en-US" b="1" dirty="0" err="1">
                <a:solidFill>
                  <a:srgbClr val="FF0000"/>
                </a:solidFill>
              </a:rPr>
              <a:t>Alkalinization</a:t>
            </a:r>
            <a:endParaRPr lang="en-US" b="1" dirty="0">
              <a:solidFill>
                <a:srgbClr val="FF0000"/>
              </a:solidFill>
            </a:endParaRPr>
          </a:p>
        </p:txBody>
      </p:sp>
    </p:spTree>
    <p:extLst>
      <p:ext uri="{BB962C8B-B14F-4D97-AF65-F5344CB8AC3E}">
        <p14:creationId xmlns:p14="http://schemas.microsoft.com/office/powerpoint/2010/main" val="166931197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382000" cy="5943600"/>
          </a:xfrm>
        </p:spPr>
        <p:txBody>
          <a:bodyPr>
            <a:normAutofit lnSpcReduction="10000"/>
          </a:bodyPr>
          <a:lstStyle/>
          <a:p>
            <a:pPr>
              <a:buFont typeface="Arial" pitchFamily="34" charset="0"/>
              <a:buChar char="•"/>
            </a:pPr>
            <a:endParaRPr lang="en-US" sz="2400" dirty="0" smtClean="0"/>
          </a:p>
          <a:p>
            <a:pPr>
              <a:buFont typeface="Arial" pitchFamily="34" charset="0"/>
              <a:buChar char="•"/>
            </a:pPr>
            <a:r>
              <a:rPr lang="en-US" sz="2400" dirty="0" smtClean="0"/>
              <a:t>After </a:t>
            </a:r>
            <a:r>
              <a:rPr lang="en-US" sz="2400" dirty="0"/>
              <a:t>IV administration, bicarbonate becomes concentrated in the urine, which </a:t>
            </a:r>
            <a:r>
              <a:rPr lang="en-US" sz="2400" dirty="0" smtClean="0"/>
              <a:t> </a:t>
            </a:r>
            <a:r>
              <a:rPr lang="en-US" sz="2400" dirty="0"/>
              <a:t>results in significant elevation of urinary pH (provided the patient has a </a:t>
            </a:r>
            <a:r>
              <a:rPr lang="en-US" sz="2400" dirty="0" smtClean="0"/>
              <a:t> </a:t>
            </a:r>
            <a:r>
              <a:rPr lang="en-US" sz="2400" dirty="0"/>
              <a:t>normal serum potassium level). When the urinary pH is significantly raised</a:t>
            </a:r>
            <a:r>
              <a:rPr lang="en-US" sz="2400" dirty="0" smtClean="0"/>
              <a:t>, </a:t>
            </a:r>
            <a:r>
              <a:rPr lang="en-US" sz="2400" dirty="0"/>
              <a:t>toxins that are weak acids dissolved in the urine are converted from their </a:t>
            </a:r>
            <a:r>
              <a:rPr lang="en-US" sz="2400" dirty="0" smtClean="0"/>
              <a:t>non ionized </a:t>
            </a:r>
            <a:r>
              <a:rPr lang="en-US" sz="2400" dirty="0"/>
              <a:t>form to their ionized form, which thereby traps the drug within the </a:t>
            </a:r>
            <a:r>
              <a:rPr lang="en-US" sz="2400" dirty="0" smtClean="0"/>
              <a:t>urine</a:t>
            </a:r>
            <a:r>
              <a:rPr lang="en-US" sz="2400" dirty="0" smtClean="0"/>
              <a:t>.</a:t>
            </a:r>
          </a:p>
          <a:p>
            <a:pPr>
              <a:buFont typeface="Arial" pitchFamily="34" charset="0"/>
              <a:buChar char="•"/>
            </a:pPr>
            <a:r>
              <a:rPr lang="en-US" sz="2400" dirty="0" smtClean="0"/>
              <a:t>Voiding </a:t>
            </a:r>
            <a:r>
              <a:rPr lang="en-US" sz="2400" dirty="0"/>
              <a:t>of this urine increases the concentration gradient of the toxin between </a:t>
            </a:r>
            <a:r>
              <a:rPr lang="en-US" sz="2400" dirty="0" smtClean="0"/>
              <a:t>the blood </a:t>
            </a:r>
            <a:r>
              <a:rPr lang="en-US" sz="2400" dirty="0"/>
              <a:t>and the urinary collection system, which draws more toxin into the renal tubular </a:t>
            </a:r>
            <a:r>
              <a:rPr lang="en-US" sz="2400" dirty="0" smtClean="0"/>
              <a:t>lumen</a:t>
            </a:r>
            <a:r>
              <a:rPr lang="en-US" sz="2400" dirty="0" smtClean="0"/>
              <a:t>.</a:t>
            </a:r>
          </a:p>
          <a:p>
            <a:pPr>
              <a:buFont typeface="Arial" pitchFamily="34" charset="0"/>
              <a:buChar char="•"/>
            </a:pPr>
            <a:r>
              <a:rPr lang="en-US" sz="2400" dirty="0" smtClean="0"/>
              <a:t>The </a:t>
            </a:r>
            <a:r>
              <a:rPr lang="en-US" sz="2400" dirty="0"/>
              <a:t>ideal toxin for elimination by urinary </a:t>
            </a:r>
            <a:r>
              <a:rPr lang="en-US" sz="2400" dirty="0" err="1"/>
              <a:t>alkalinization</a:t>
            </a:r>
            <a:r>
              <a:rPr lang="en-US" sz="2400" dirty="0"/>
              <a:t> is one with substantial </a:t>
            </a:r>
            <a:r>
              <a:rPr lang="en-US" sz="2400" dirty="0" smtClean="0"/>
              <a:t>urinary </a:t>
            </a:r>
            <a:r>
              <a:rPr lang="en-US" sz="2400" dirty="0"/>
              <a:t>excretion and with a </a:t>
            </a:r>
            <a:r>
              <a:rPr lang="en-US" sz="2400" dirty="0" err="1"/>
              <a:t>pKa</a:t>
            </a:r>
            <a:r>
              <a:rPr lang="en-US" sz="2400" dirty="0"/>
              <a:t> (negative logarithm of the acid ionization constant) </a:t>
            </a:r>
            <a:r>
              <a:rPr lang="en-US" sz="2400" dirty="0" smtClean="0"/>
              <a:t>less than </a:t>
            </a:r>
            <a:r>
              <a:rPr lang="en-US" sz="2400" dirty="0"/>
              <a:t>the serum </a:t>
            </a:r>
            <a:r>
              <a:rPr lang="en-US" sz="2400" dirty="0" err="1" smtClean="0"/>
              <a:t>pH.</a:t>
            </a:r>
            <a:endParaRPr lang="en-US" sz="2400" dirty="0"/>
          </a:p>
          <a:p>
            <a:pPr>
              <a:buFont typeface="Arial" pitchFamily="34" charset="0"/>
              <a:buChar char="•"/>
            </a:pPr>
            <a:endParaRPr lang="en-US" dirty="0"/>
          </a:p>
        </p:txBody>
      </p:sp>
    </p:spTree>
    <p:extLst>
      <p:ext uri="{BB962C8B-B14F-4D97-AF65-F5344CB8AC3E}">
        <p14:creationId xmlns:p14="http://schemas.microsoft.com/office/powerpoint/2010/main" val="3940317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6096000"/>
          </a:xfrm>
        </p:spPr>
        <p:txBody>
          <a:bodyPr>
            <a:normAutofit fontScale="85000" lnSpcReduction="10000"/>
          </a:bodyPr>
          <a:lstStyle/>
          <a:p>
            <a:pPr>
              <a:buFont typeface="Arial" pitchFamily="34" charset="0"/>
              <a:buChar char="•"/>
            </a:pPr>
            <a:r>
              <a:rPr lang="en-US" sz="2000" dirty="0"/>
              <a:t>Urinary </a:t>
            </a:r>
            <a:r>
              <a:rPr lang="en-US" sz="2000" dirty="0" err="1"/>
              <a:t>alkalinization</a:t>
            </a:r>
            <a:r>
              <a:rPr lang="en-US" sz="2000" dirty="0"/>
              <a:t> is typically achieved by the administration of sodium bicarbonate as either a 1 to 2 </a:t>
            </a:r>
            <a:r>
              <a:rPr lang="en-US" sz="2000" dirty="0" err="1"/>
              <a:t>mEq</a:t>
            </a:r>
            <a:r>
              <a:rPr lang="en-US" sz="2000" dirty="0"/>
              <a:t>/kg IV bolus or 3 to 4 </a:t>
            </a:r>
            <a:r>
              <a:rPr lang="en-US" sz="2000" dirty="0" err="1"/>
              <a:t>mEq</a:t>
            </a:r>
            <a:r>
              <a:rPr lang="en-US" sz="2000" dirty="0"/>
              <a:t>/kg IV infusion over 1 </a:t>
            </a:r>
            <a:r>
              <a:rPr lang="en-US" sz="2000" dirty="0" smtClean="0"/>
              <a:t>hour</a:t>
            </a:r>
          </a:p>
          <a:p>
            <a:pPr>
              <a:buFont typeface="Arial" pitchFamily="34" charset="0"/>
              <a:buChar char="•"/>
            </a:pPr>
            <a:endParaRPr lang="en-US" sz="2000" dirty="0"/>
          </a:p>
          <a:p>
            <a:pPr>
              <a:buFont typeface="Arial" pitchFamily="34" charset="0"/>
              <a:buChar char="•"/>
            </a:pPr>
            <a:r>
              <a:rPr lang="en-US" sz="2000" dirty="0">
                <a:solidFill>
                  <a:srgbClr val="FF0000"/>
                </a:solidFill>
              </a:rPr>
              <a:t>Sodium bicarbonate is given as an initial IV bolus of 1 to 2 </a:t>
            </a:r>
            <a:r>
              <a:rPr lang="en-US" sz="2000" dirty="0" err="1">
                <a:solidFill>
                  <a:srgbClr val="FF0000"/>
                </a:solidFill>
              </a:rPr>
              <a:t>mEq</a:t>
            </a:r>
            <a:r>
              <a:rPr lang="en-US" sz="2000" dirty="0">
                <a:solidFill>
                  <a:srgbClr val="FF0000"/>
                </a:solidFill>
              </a:rPr>
              <a:t>/kg, which can be repeated until patient improvement is noted or until blood pH equals 7.50 to </a:t>
            </a:r>
            <a:r>
              <a:rPr lang="en-US" sz="2000" dirty="0" smtClean="0">
                <a:solidFill>
                  <a:srgbClr val="FF0000"/>
                </a:solidFill>
              </a:rPr>
              <a:t>7.55. </a:t>
            </a:r>
            <a:r>
              <a:rPr lang="en-US" sz="2000" dirty="0" err="1">
                <a:solidFill>
                  <a:srgbClr val="FF0000"/>
                </a:solidFill>
              </a:rPr>
              <a:t>Alkalinization</a:t>
            </a:r>
            <a:r>
              <a:rPr lang="en-US" sz="2000" dirty="0">
                <a:solidFill>
                  <a:srgbClr val="FF0000"/>
                </a:solidFill>
              </a:rPr>
              <a:t> beyond this point can be deleterious and therefore is discouraged. Continuous infusions of sodium bicarbonate are administered as 150 </a:t>
            </a:r>
            <a:r>
              <a:rPr lang="en-US" sz="2000" dirty="0" err="1">
                <a:solidFill>
                  <a:srgbClr val="FF0000"/>
                </a:solidFill>
              </a:rPr>
              <a:t>mEq</a:t>
            </a:r>
            <a:r>
              <a:rPr lang="en-US" sz="2000" dirty="0">
                <a:solidFill>
                  <a:srgbClr val="FF0000"/>
                </a:solidFill>
              </a:rPr>
              <a:t> added to 1 L of 5% dextrose in water (or 100 </a:t>
            </a:r>
            <a:r>
              <a:rPr lang="en-US" sz="2000" dirty="0" err="1">
                <a:solidFill>
                  <a:srgbClr val="FF0000"/>
                </a:solidFill>
              </a:rPr>
              <a:t>mEq</a:t>
            </a:r>
            <a:r>
              <a:rPr lang="en-US" sz="2000" dirty="0">
                <a:solidFill>
                  <a:srgbClr val="FF0000"/>
                </a:solidFill>
              </a:rPr>
              <a:t> added to 5% dextrose in 0.45% saline—a slightly hypertonic solution with the sodium bicarbonate added) and infused IV at a rate of 2 to 3 mL/kg/h. Adjustments in the IV rate are made based on blood pH measurements, serum sodium level, and clinical response to therapy. Hypokalemia is an expected complication of sodium bicarbonate therapy. IV potassium supplementation usually is required, and serum potassium levels should be measured </a:t>
            </a:r>
            <a:r>
              <a:rPr lang="en-US" sz="2000" dirty="0" smtClean="0">
                <a:solidFill>
                  <a:srgbClr val="FF0000"/>
                </a:solidFill>
              </a:rPr>
              <a:t>frequently</a:t>
            </a:r>
          </a:p>
          <a:p>
            <a:pPr>
              <a:buFont typeface="Arial" pitchFamily="34" charset="0"/>
              <a:buChar char="•"/>
            </a:pPr>
            <a:endParaRPr lang="en-US" sz="2000" dirty="0" smtClean="0">
              <a:solidFill>
                <a:srgbClr val="FF0000"/>
              </a:solidFill>
            </a:endParaRPr>
          </a:p>
          <a:p>
            <a:pPr>
              <a:buFont typeface="Arial" pitchFamily="34" charset="0"/>
              <a:buChar char="•"/>
            </a:pPr>
            <a:r>
              <a:rPr lang="en-US" sz="2000" dirty="0" smtClean="0"/>
              <a:t>Urinary </a:t>
            </a:r>
            <a:r>
              <a:rPr lang="en-US" sz="2000" dirty="0"/>
              <a:t>pH should be monitored frequently (every 15 to 30 minutes) until the urine pH is 7.5 to </a:t>
            </a:r>
            <a:r>
              <a:rPr lang="en-US" sz="2000" dirty="0" smtClean="0"/>
              <a:t>8.5 and </a:t>
            </a:r>
            <a:r>
              <a:rPr lang="en-US" sz="2000" dirty="0"/>
              <a:t>Serum pH should not be allowed to rise above 7.5 to </a:t>
            </a:r>
            <a:r>
              <a:rPr lang="en-US" sz="2000" dirty="0" smtClean="0"/>
              <a:t>7.55</a:t>
            </a:r>
          </a:p>
          <a:p>
            <a:pPr>
              <a:buFont typeface="Arial" pitchFamily="34" charset="0"/>
              <a:buChar char="•"/>
            </a:pPr>
            <a:endParaRPr lang="en-US" sz="2000" dirty="0"/>
          </a:p>
          <a:p>
            <a:pPr>
              <a:buFont typeface="Arial" pitchFamily="34" charset="0"/>
              <a:buChar char="•"/>
            </a:pPr>
            <a:r>
              <a:rPr lang="en-US" sz="2000" dirty="0" smtClean="0"/>
              <a:t>Pronounced </a:t>
            </a:r>
            <a:r>
              <a:rPr lang="en-US" sz="2000" dirty="0"/>
              <a:t>hypokalemia may result from this procedure and should be corrected to maintain treatment benefit. Hypokalemia induces the kidneys to reabsorb potassium and excrete hydrogen ions, which inhibits the production of alkaline urine. This may result in relatively acidic urine when compared with the serum </a:t>
            </a:r>
            <a:r>
              <a:rPr lang="en-US" sz="2000" dirty="0" smtClean="0"/>
              <a:t>pH</a:t>
            </a:r>
            <a:endParaRPr lang="en-US" sz="2000" dirty="0"/>
          </a:p>
          <a:p>
            <a:pPr marL="0" indent="0">
              <a:buNone/>
            </a:pPr>
            <a:endParaRPr lang="en-US" sz="2000"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06565148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867400"/>
          </a:xfrm>
        </p:spPr>
        <p:txBody>
          <a:bodyPr/>
          <a:lstStyle/>
          <a:p>
            <a:pPr>
              <a:buFont typeface="Arial" panose="020B0604020202020204" pitchFamily="34" charset="0"/>
              <a:buChar char="•"/>
            </a:pPr>
            <a:r>
              <a:rPr lang="en-US" sz="2800" dirty="0" smtClean="0"/>
              <a:t>Complications:</a:t>
            </a:r>
            <a:endParaRPr lang="en-US" sz="2800" dirty="0"/>
          </a:p>
          <a:p>
            <a:pPr marL="0" indent="0">
              <a:buNone/>
            </a:pPr>
            <a:r>
              <a:rPr lang="en-US" dirty="0"/>
              <a:t>     </a:t>
            </a:r>
            <a:r>
              <a:rPr lang="en-US" sz="2400" dirty="0"/>
              <a:t>1- Volume overload (heart failure and pulmonary edema)</a:t>
            </a:r>
          </a:p>
          <a:p>
            <a:pPr marL="0" indent="0">
              <a:buNone/>
            </a:pPr>
            <a:r>
              <a:rPr lang="en-US" sz="2400" dirty="0"/>
              <a:t>     2- PH shifts</a:t>
            </a:r>
          </a:p>
          <a:p>
            <a:pPr marL="0" indent="0">
              <a:buNone/>
            </a:pPr>
            <a:r>
              <a:rPr lang="en-US" sz="2400" dirty="0"/>
              <a:t>     3- Hypokalemia</a:t>
            </a:r>
          </a:p>
          <a:p>
            <a:pPr marL="0" indent="0">
              <a:buNone/>
            </a:pPr>
            <a:r>
              <a:rPr lang="en-US" sz="2400" dirty="0"/>
              <a:t>     4- Hypernatremia</a:t>
            </a:r>
          </a:p>
          <a:p>
            <a:pPr marL="0" indent="0">
              <a:buNone/>
            </a:pPr>
            <a:endParaRPr lang="en-US" dirty="0"/>
          </a:p>
          <a:p>
            <a:pPr>
              <a:buFont typeface="Arial" panose="020B0604020202020204" pitchFamily="34" charset="0"/>
              <a:buChar char="•"/>
            </a:pPr>
            <a:r>
              <a:rPr lang="en-US" sz="2800" dirty="0" smtClean="0"/>
              <a:t>Contraindications:</a:t>
            </a:r>
            <a:endParaRPr lang="en-US" sz="2800" dirty="0"/>
          </a:p>
          <a:p>
            <a:pPr marL="0" indent="0">
              <a:buNone/>
            </a:pPr>
            <a:r>
              <a:rPr lang="en-US" dirty="0"/>
              <a:t>     </a:t>
            </a:r>
            <a:r>
              <a:rPr lang="en-US" sz="2400" dirty="0"/>
              <a:t>1- </a:t>
            </a:r>
            <a:r>
              <a:rPr lang="en-US" sz="2400" dirty="0" smtClean="0"/>
              <a:t>Hypernatremia</a:t>
            </a:r>
          </a:p>
          <a:p>
            <a:pPr marL="0" indent="0">
              <a:buNone/>
            </a:pPr>
            <a:r>
              <a:rPr lang="en-US" sz="2400" dirty="0"/>
              <a:t> </a:t>
            </a:r>
            <a:r>
              <a:rPr lang="en-US" sz="2400" dirty="0" smtClean="0"/>
              <a:t>    </a:t>
            </a:r>
            <a:r>
              <a:rPr lang="en-US" sz="2400" dirty="0"/>
              <a:t>2- Hypokalemic  </a:t>
            </a:r>
          </a:p>
          <a:p>
            <a:pPr marL="0" indent="0">
              <a:buNone/>
            </a:pPr>
            <a:r>
              <a:rPr lang="en-US" sz="2400" dirty="0"/>
              <a:t>     3- Renal </a:t>
            </a:r>
            <a:r>
              <a:rPr lang="en-US" sz="2400" dirty="0" smtClean="0"/>
              <a:t>insufficiency</a:t>
            </a:r>
          </a:p>
          <a:p>
            <a:pPr marL="0" indent="0">
              <a:buNone/>
            </a:pPr>
            <a:r>
              <a:rPr lang="en-US" sz="2400" dirty="0" smtClean="0"/>
              <a:t>     4- Heart Failure  </a:t>
            </a:r>
            <a:endParaRPr lang="en-US" sz="2400" dirty="0"/>
          </a:p>
        </p:txBody>
      </p:sp>
    </p:spTree>
    <p:extLst>
      <p:ext uri="{BB962C8B-B14F-4D97-AF65-F5344CB8AC3E}">
        <p14:creationId xmlns:p14="http://schemas.microsoft.com/office/powerpoint/2010/main" val="12323795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524000"/>
            <a:ext cx="8610600" cy="4953000"/>
          </a:xfrm>
        </p:spPr>
        <p:txBody>
          <a:bodyPr/>
          <a:lstStyle/>
          <a:p>
            <a:pPr marL="0" indent="0">
              <a:buNone/>
            </a:pPr>
            <a:endParaRPr lang="en-US" sz="2000" dirty="0" smtClean="0"/>
          </a:p>
          <a:p>
            <a:pPr>
              <a:buFont typeface="Arial" pitchFamily="34" charset="0"/>
              <a:buChar char="•"/>
            </a:pPr>
            <a:r>
              <a:rPr lang="en-US" sz="2400" dirty="0"/>
              <a:t>Acidification </a:t>
            </a:r>
            <a:r>
              <a:rPr lang="en-US" sz="2400" dirty="0" smtClean="0"/>
              <a:t>can enhance the </a:t>
            </a:r>
            <a:r>
              <a:rPr lang="en-US" sz="2400" dirty="0"/>
              <a:t>elimination of </a:t>
            </a:r>
            <a:r>
              <a:rPr lang="en-US" sz="2400" b="1" dirty="0"/>
              <a:t>weak bases</a:t>
            </a:r>
          </a:p>
          <a:p>
            <a:pPr marL="0" indent="0">
              <a:buNone/>
            </a:pPr>
            <a:r>
              <a:rPr lang="en-US" sz="2400" dirty="0"/>
              <a:t>     </a:t>
            </a:r>
            <a:r>
              <a:rPr lang="en-US" sz="2400" dirty="0">
                <a:solidFill>
                  <a:srgbClr val="FF0000"/>
                </a:solidFill>
              </a:rPr>
              <a:t>- Amphetamines</a:t>
            </a:r>
          </a:p>
          <a:p>
            <a:pPr marL="0" indent="0">
              <a:buNone/>
            </a:pPr>
            <a:r>
              <a:rPr lang="en-US" sz="2400" dirty="0">
                <a:solidFill>
                  <a:srgbClr val="FF0000"/>
                </a:solidFill>
              </a:rPr>
              <a:t> </a:t>
            </a:r>
            <a:r>
              <a:rPr lang="en-US" sz="2400" dirty="0" smtClean="0">
                <a:solidFill>
                  <a:srgbClr val="FF0000"/>
                </a:solidFill>
              </a:rPr>
              <a:t>    </a:t>
            </a:r>
            <a:r>
              <a:rPr lang="en-US" sz="2400" dirty="0">
                <a:solidFill>
                  <a:srgbClr val="FF0000"/>
                </a:solidFill>
              </a:rPr>
              <a:t>- Phencyclidine</a:t>
            </a:r>
          </a:p>
          <a:p>
            <a:pPr marL="0" indent="0">
              <a:buNone/>
            </a:pPr>
            <a:endParaRPr lang="en-US" sz="2400" dirty="0"/>
          </a:p>
          <a:p>
            <a:pPr marL="0" indent="0">
              <a:buNone/>
            </a:pPr>
            <a:endParaRPr lang="en-US" sz="2400" dirty="0"/>
          </a:p>
          <a:p>
            <a:pPr>
              <a:buFont typeface="Arial" pitchFamily="34" charset="0"/>
              <a:buChar char="•"/>
            </a:pPr>
            <a:r>
              <a:rPr lang="en-US" sz="2400" dirty="0" smtClean="0"/>
              <a:t>Risk  is  </a:t>
            </a:r>
            <a:r>
              <a:rPr lang="en-US" sz="2400" dirty="0" err="1" smtClean="0">
                <a:solidFill>
                  <a:srgbClr val="FF0000"/>
                </a:solidFill>
              </a:rPr>
              <a:t>rhabdomyolysis</a:t>
            </a:r>
            <a:r>
              <a:rPr lang="en-US" sz="2400" dirty="0" smtClean="0"/>
              <a:t> </a:t>
            </a:r>
            <a:r>
              <a:rPr lang="en-US" sz="2000" dirty="0" smtClean="0"/>
              <a:t>(far </a:t>
            </a:r>
            <a:r>
              <a:rPr lang="en-US" sz="2000" dirty="0"/>
              <a:t>outweigh any </a:t>
            </a:r>
            <a:r>
              <a:rPr lang="en-US" sz="2000" dirty="0" smtClean="0"/>
              <a:t>benefits)</a:t>
            </a:r>
            <a:endParaRPr lang="en-US" sz="2000" dirty="0"/>
          </a:p>
          <a:p>
            <a:pPr marL="0" indent="0">
              <a:buNone/>
            </a:pPr>
            <a:endParaRPr lang="en-US" sz="2400" dirty="0"/>
          </a:p>
        </p:txBody>
      </p:sp>
      <p:sp>
        <p:nvSpPr>
          <p:cNvPr id="3" name="Title 2"/>
          <p:cNvSpPr>
            <a:spLocks noGrp="1"/>
          </p:cNvSpPr>
          <p:nvPr>
            <p:ph type="title"/>
          </p:nvPr>
        </p:nvSpPr>
        <p:spPr/>
        <p:txBody>
          <a:bodyPr>
            <a:normAutofit/>
          </a:bodyPr>
          <a:lstStyle/>
          <a:p>
            <a:pPr algn="ctr"/>
            <a:r>
              <a:rPr lang="en-US" sz="4000" b="1" dirty="0">
                <a:solidFill>
                  <a:srgbClr val="FF0000"/>
                </a:solidFill>
              </a:rPr>
              <a:t>Urinary </a:t>
            </a:r>
            <a:r>
              <a:rPr lang="en-US" sz="4000" b="1" dirty="0" smtClean="0">
                <a:solidFill>
                  <a:srgbClr val="FF0000"/>
                </a:solidFill>
              </a:rPr>
              <a:t>Acidification</a:t>
            </a:r>
            <a:endParaRPr lang="en-US" sz="4000" b="1" dirty="0">
              <a:solidFill>
                <a:srgbClr val="FF0000"/>
              </a:solidFill>
            </a:endParaRPr>
          </a:p>
        </p:txBody>
      </p:sp>
    </p:spTree>
    <p:extLst>
      <p:ext uri="{BB962C8B-B14F-4D97-AF65-F5344CB8AC3E}">
        <p14:creationId xmlns:p14="http://schemas.microsoft.com/office/powerpoint/2010/main" val="326122115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05000"/>
            <a:ext cx="8229600" cy="4572000"/>
          </a:xfrm>
        </p:spPr>
        <p:txBody>
          <a:bodyPr/>
          <a:lstStyle/>
          <a:p>
            <a:pPr>
              <a:buFont typeface="Arial" pitchFamily="34" charset="0"/>
              <a:buChar char="•"/>
            </a:pPr>
            <a:r>
              <a:rPr lang="en-US" sz="2000" dirty="0"/>
              <a:t>Forced diuresis has never been shown to be effective for ingestion of any </a:t>
            </a:r>
            <a:r>
              <a:rPr lang="en-US" sz="2000" dirty="0" smtClean="0"/>
              <a:t>toxin</a:t>
            </a:r>
          </a:p>
          <a:p>
            <a:pPr marL="0" indent="0">
              <a:buNone/>
            </a:pPr>
            <a:endParaRPr lang="en-US" sz="2000" dirty="0" smtClean="0"/>
          </a:p>
          <a:p>
            <a:pPr marL="0" indent="0">
              <a:buNone/>
            </a:pPr>
            <a:r>
              <a:rPr lang="en-US" sz="2000" dirty="0" smtClean="0"/>
              <a:t>    </a:t>
            </a:r>
            <a:r>
              <a:rPr lang="en-US" sz="2000" b="1" dirty="0" err="1" smtClean="0">
                <a:solidFill>
                  <a:srgbClr val="FF0000"/>
                </a:solidFill>
              </a:rPr>
              <a:t>Chlorophenoxy</a:t>
            </a:r>
            <a:r>
              <a:rPr lang="en-US" sz="2000" dirty="0" smtClean="0"/>
              <a:t>  </a:t>
            </a:r>
            <a:r>
              <a:rPr lang="en-US" sz="2000" dirty="0"/>
              <a:t>herbicides </a:t>
            </a:r>
            <a:r>
              <a:rPr lang="en-US" sz="2000" dirty="0" smtClean="0"/>
              <a:t> when </a:t>
            </a:r>
            <a:r>
              <a:rPr lang="en-US" sz="2000" dirty="0"/>
              <a:t>diuresis is combined with urinary </a:t>
            </a:r>
            <a:endParaRPr lang="en-US" sz="2000" dirty="0" smtClean="0"/>
          </a:p>
          <a:p>
            <a:pPr marL="0" indent="0">
              <a:buNone/>
            </a:pPr>
            <a:r>
              <a:rPr lang="en-US" sz="2000" dirty="0"/>
              <a:t> </a:t>
            </a:r>
            <a:r>
              <a:rPr lang="en-US" sz="2000" dirty="0" smtClean="0"/>
              <a:t>   </a:t>
            </a:r>
            <a:r>
              <a:rPr lang="en-US" sz="2000" dirty="0" err="1" smtClean="0"/>
              <a:t>alkalinization</a:t>
            </a:r>
            <a:endParaRPr lang="en-US" sz="2000" dirty="0"/>
          </a:p>
          <a:p>
            <a:pPr marL="0" indent="0">
              <a:buNone/>
            </a:pPr>
            <a:endParaRPr lang="en-US" dirty="0"/>
          </a:p>
        </p:txBody>
      </p:sp>
      <p:sp>
        <p:nvSpPr>
          <p:cNvPr id="3" name="Title 2"/>
          <p:cNvSpPr>
            <a:spLocks noGrp="1"/>
          </p:cNvSpPr>
          <p:nvPr>
            <p:ph type="title"/>
          </p:nvPr>
        </p:nvSpPr>
        <p:spPr/>
        <p:txBody>
          <a:bodyPr/>
          <a:lstStyle/>
          <a:p>
            <a:pPr algn="ctr"/>
            <a:r>
              <a:rPr lang="en-US" b="1" dirty="0">
                <a:solidFill>
                  <a:srgbClr val="FF0000"/>
                </a:solidFill>
              </a:rPr>
              <a:t>Forced </a:t>
            </a:r>
            <a:r>
              <a:rPr lang="en-US" b="1" dirty="0" smtClean="0">
                <a:solidFill>
                  <a:srgbClr val="FF0000"/>
                </a:solidFill>
              </a:rPr>
              <a:t> Diuresis</a:t>
            </a:r>
            <a:endParaRPr lang="en-US" b="1" dirty="0">
              <a:solidFill>
                <a:srgbClr val="FF0000"/>
              </a:solidFill>
            </a:endParaRPr>
          </a:p>
        </p:txBody>
      </p:sp>
    </p:spTree>
    <p:extLst>
      <p:ext uri="{BB962C8B-B14F-4D97-AF65-F5344CB8AC3E}">
        <p14:creationId xmlns:p14="http://schemas.microsoft.com/office/powerpoint/2010/main" val="218213709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305800" cy="4953000"/>
          </a:xfrm>
        </p:spPr>
        <p:txBody>
          <a:bodyPr>
            <a:normAutofit fontScale="47500" lnSpcReduction="20000"/>
          </a:bodyPr>
          <a:lstStyle/>
          <a:p>
            <a:pPr>
              <a:buFont typeface="Arial" pitchFamily="34" charset="0"/>
              <a:buChar char="•"/>
            </a:pPr>
            <a:r>
              <a:rPr lang="en-US" sz="5000" dirty="0"/>
              <a:t>Hemodialysis is generally reserved for specific toxins that are both potentially life-threatening and amenable to removal by this method </a:t>
            </a:r>
            <a:endParaRPr lang="en-US" sz="5000" dirty="0" smtClean="0"/>
          </a:p>
          <a:p>
            <a:pPr marL="0" indent="0">
              <a:buNone/>
            </a:pPr>
            <a:endParaRPr lang="en-US" sz="5000" dirty="0" smtClean="0"/>
          </a:p>
          <a:p>
            <a:pPr>
              <a:buFont typeface="Arial" pitchFamily="34" charset="0"/>
              <a:buChar char="•"/>
            </a:pPr>
            <a:endParaRPr lang="en-US" dirty="0"/>
          </a:p>
          <a:p>
            <a:pPr>
              <a:buFont typeface="Arial" pitchFamily="34" charset="0"/>
              <a:buChar char="•"/>
            </a:pPr>
            <a:r>
              <a:rPr lang="en-US" sz="4500" dirty="0" smtClean="0"/>
              <a:t>The </a:t>
            </a:r>
            <a:r>
              <a:rPr lang="en-US" sz="4500" dirty="0"/>
              <a:t>benefits include the ability to remove toxins that have already been absorbed from the gut lumen, to remove substances that do not adhere to activated charcoal, and to remove both the parent compound and the active toxic </a:t>
            </a:r>
            <a:r>
              <a:rPr lang="en-US" sz="4500" dirty="0" smtClean="0"/>
              <a:t>metabolites</a:t>
            </a:r>
          </a:p>
          <a:p>
            <a:pPr>
              <a:buFont typeface="Arial" pitchFamily="34" charset="0"/>
              <a:buChar char="•"/>
            </a:pPr>
            <a:endParaRPr lang="en-US" dirty="0" smtClean="0"/>
          </a:p>
          <a:p>
            <a:pPr>
              <a:buFont typeface="Arial" pitchFamily="34" charset="0"/>
              <a:buChar char="•"/>
            </a:pPr>
            <a:endParaRPr lang="en-US" sz="5500" b="1" dirty="0" smtClean="0"/>
          </a:p>
          <a:p>
            <a:pPr>
              <a:buFont typeface="Arial" pitchFamily="34" charset="0"/>
              <a:buChar char="•"/>
            </a:pPr>
            <a:r>
              <a:rPr lang="en-US" sz="5500" b="1" dirty="0" smtClean="0"/>
              <a:t>Less effective:</a:t>
            </a:r>
          </a:p>
          <a:p>
            <a:pPr marL="0" indent="0">
              <a:buNone/>
            </a:pPr>
            <a:r>
              <a:rPr lang="en-US" sz="5500" dirty="0"/>
              <a:t> </a:t>
            </a:r>
            <a:r>
              <a:rPr lang="en-US" sz="5500" dirty="0" smtClean="0"/>
              <a:t>      </a:t>
            </a:r>
            <a:r>
              <a:rPr lang="en-US" sz="4500" dirty="0"/>
              <a:t>1- Toxin ingested has a large volume of distribution (&gt;1 L/kg</a:t>
            </a:r>
            <a:r>
              <a:rPr lang="en-US" sz="4500" dirty="0" smtClean="0"/>
              <a:t>)</a:t>
            </a:r>
          </a:p>
          <a:p>
            <a:pPr marL="0" indent="0">
              <a:buNone/>
            </a:pPr>
            <a:r>
              <a:rPr lang="en-US" sz="4500" dirty="0"/>
              <a:t> </a:t>
            </a:r>
            <a:r>
              <a:rPr lang="en-US" sz="4500" dirty="0" smtClean="0"/>
              <a:t>       2- </a:t>
            </a:r>
            <a:r>
              <a:rPr lang="en-US" sz="4500" dirty="0"/>
              <a:t>Has a large </a:t>
            </a:r>
            <a:r>
              <a:rPr lang="en-US" sz="4500" dirty="0" smtClean="0"/>
              <a:t>molecular  </a:t>
            </a:r>
            <a:r>
              <a:rPr lang="en-US" sz="4500" dirty="0"/>
              <a:t>weight (&gt;500 Da)</a:t>
            </a:r>
          </a:p>
          <a:p>
            <a:pPr marL="0" indent="0">
              <a:buNone/>
            </a:pPr>
            <a:r>
              <a:rPr lang="en-US" sz="4500" dirty="0"/>
              <a:t>  </a:t>
            </a:r>
            <a:r>
              <a:rPr lang="en-US" sz="4500" dirty="0" smtClean="0"/>
              <a:t>      </a:t>
            </a:r>
            <a:r>
              <a:rPr lang="en-US" sz="4500" dirty="0"/>
              <a:t>3- Highly protein </a:t>
            </a:r>
            <a:r>
              <a:rPr lang="en-US" sz="4500" dirty="0" smtClean="0"/>
              <a:t>bound</a:t>
            </a:r>
            <a:endParaRPr lang="en-US" dirty="0"/>
          </a:p>
          <a:p>
            <a:pPr marL="0" indent="0">
              <a:buNone/>
            </a:pPr>
            <a:r>
              <a:rPr lang="en-US" dirty="0" smtClean="0"/>
              <a:t>  </a:t>
            </a:r>
            <a:endParaRPr lang="en-US" dirty="0"/>
          </a:p>
          <a:p>
            <a:pPr marL="0" indent="0">
              <a:buNone/>
            </a:pPr>
            <a:endParaRPr lang="en-US" dirty="0" smtClean="0"/>
          </a:p>
          <a:p>
            <a:pPr marL="0" indent="0">
              <a:buNone/>
            </a:pPr>
            <a:endParaRPr lang="en-US" dirty="0"/>
          </a:p>
        </p:txBody>
      </p:sp>
      <p:sp>
        <p:nvSpPr>
          <p:cNvPr id="3" name="Title 2"/>
          <p:cNvSpPr>
            <a:spLocks noGrp="1"/>
          </p:cNvSpPr>
          <p:nvPr>
            <p:ph type="title"/>
          </p:nvPr>
        </p:nvSpPr>
        <p:spPr>
          <a:xfrm>
            <a:off x="457200" y="152400"/>
            <a:ext cx="8229600" cy="990600"/>
          </a:xfrm>
        </p:spPr>
        <p:txBody>
          <a:bodyPr>
            <a:normAutofit/>
          </a:bodyPr>
          <a:lstStyle/>
          <a:p>
            <a:pPr algn="ctr"/>
            <a:r>
              <a:rPr lang="en-US" sz="4000" b="1" dirty="0" smtClean="0">
                <a:solidFill>
                  <a:srgbClr val="FF0000"/>
                </a:solidFill>
              </a:rPr>
              <a:t>Hemodialysis</a:t>
            </a:r>
            <a:endParaRPr lang="en-US" sz="4000" b="1" dirty="0">
              <a:solidFill>
                <a:srgbClr val="FF0000"/>
              </a:solidFill>
            </a:endParaRPr>
          </a:p>
        </p:txBody>
      </p:sp>
    </p:spTree>
    <p:extLst>
      <p:ext uri="{BB962C8B-B14F-4D97-AF65-F5344CB8AC3E}">
        <p14:creationId xmlns:p14="http://schemas.microsoft.com/office/powerpoint/2010/main" val="135575533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562600"/>
          </a:xfrm>
        </p:spPr>
        <p:txBody>
          <a:bodyPr>
            <a:normAutofit/>
          </a:bodyPr>
          <a:lstStyle/>
          <a:p>
            <a:pPr lvl="0">
              <a:buClr>
                <a:srgbClr val="F3A447"/>
              </a:buClr>
              <a:buFont typeface="Arial" pitchFamily="34" charset="0"/>
              <a:buChar char="•"/>
            </a:pPr>
            <a:r>
              <a:rPr lang="en-US" sz="2800" b="1" dirty="0" smtClean="0">
                <a:solidFill>
                  <a:prstClr val="white"/>
                </a:solidFill>
              </a:rPr>
              <a:t>Contraindication </a:t>
            </a:r>
            <a:r>
              <a:rPr lang="en-US" sz="1800" dirty="0" smtClean="0">
                <a:solidFill>
                  <a:prstClr val="white"/>
                </a:solidFill>
              </a:rPr>
              <a:t>(</a:t>
            </a:r>
            <a:r>
              <a:rPr lang="en-US" sz="1800" dirty="0">
                <a:solidFill>
                  <a:prstClr val="white"/>
                </a:solidFill>
              </a:rPr>
              <a:t>absolutely)</a:t>
            </a:r>
            <a:r>
              <a:rPr lang="en-US" sz="2200" b="1" dirty="0">
                <a:solidFill>
                  <a:prstClr val="white"/>
                </a:solidFill>
              </a:rPr>
              <a:t>:</a:t>
            </a:r>
          </a:p>
          <a:p>
            <a:pPr marL="0" lvl="0" indent="0">
              <a:buClr>
                <a:srgbClr val="F3A447"/>
              </a:buClr>
              <a:buNone/>
            </a:pPr>
            <a:r>
              <a:rPr lang="en-US" sz="1800" dirty="0">
                <a:solidFill>
                  <a:prstClr val="white"/>
                </a:solidFill>
              </a:rPr>
              <a:t>     </a:t>
            </a:r>
            <a:r>
              <a:rPr lang="en-US" sz="1800" dirty="0" smtClean="0">
                <a:solidFill>
                  <a:prstClr val="white"/>
                </a:solidFill>
              </a:rPr>
              <a:t>   </a:t>
            </a:r>
            <a:r>
              <a:rPr lang="en-US" sz="1800" dirty="0">
                <a:solidFill>
                  <a:prstClr val="white"/>
                </a:solidFill>
              </a:rPr>
              <a:t>1- Patients with hemodynamic instability</a:t>
            </a:r>
          </a:p>
          <a:p>
            <a:pPr marL="0" lvl="0" indent="0">
              <a:buClr>
                <a:srgbClr val="F3A447"/>
              </a:buClr>
              <a:buNone/>
            </a:pPr>
            <a:r>
              <a:rPr lang="en-US" sz="1000" dirty="0">
                <a:solidFill>
                  <a:prstClr val="white"/>
                </a:solidFill>
              </a:rPr>
              <a:t>             </a:t>
            </a:r>
            <a:r>
              <a:rPr lang="en-US" sz="1800" dirty="0">
                <a:solidFill>
                  <a:prstClr val="white"/>
                </a:solidFill>
              </a:rPr>
              <a:t>2- Very small children</a:t>
            </a:r>
          </a:p>
          <a:p>
            <a:pPr marL="0" lvl="0" indent="0">
              <a:buClr>
                <a:srgbClr val="F3A447"/>
              </a:buClr>
              <a:buNone/>
            </a:pPr>
            <a:r>
              <a:rPr lang="en-US" sz="1800" dirty="0">
                <a:solidFill>
                  <a:prstClr val="white"/>
                </a:solidFill>
              </a:rPr>
              <a:t>       3- Patients with poor  vascular access </a:t>
            </a:r>
          </a:p>
          <a:p>
            <a:pPr marL="0" lvl="0" indent="0">
              <a:buClr>
                <a:srgbClr val="F3A447"/>
              </a:buClr>
              <a:buNone/>
            </a:pPr>
            <a:r>
              <a:rPr lang="en-US" sz="1800" dirty="0">
                <a:solidFill>
                  <a:prstClr val="white"/>
                </a:solidFill>
              </a:rPr>
              <a:t>       4- Profound bleeding diatheses</a:t>
            </a:r>
          </a:p>
          <a:p>
            <a:pPr marL="0" indent="0">
              <a:buNone/>
            </a:pPr>
            <a:endParaRPr lang="en-US" sz="2000" b="1" dirty="0"/>
          </a:p>
          <a:p>
            <a:pPr>
              <a:buFont typeface="Arial" pitchFamily="34" charset="0"/>
              <a:buChar char="•"/>
            </a:pPr>
            <a:endParaRPr lang="en-US" sz="2000" b="1" dirty="0" smtClean="0"/>
          </a:p>
          <a:p>
            <a:pPr>
              <a:buFont typeface="Arial" pitchFamily="34" charset="0"/>
              <a:buChar char="•"/>
            </a:pPr>
            <a:r>
              <a:rPr lang="en-US" sz="2800" b="1" dirty="0" smtClean="0">
                <a:solidFill>
                  <a:prstClr val="white"/>
                </a:solidFill>
              </a:rPr>
              <a:t>Complication </a:t>
            </a:r>
            <a:r>
              <a:rPr lang="en-US" sz="1800" dirty="0" smtClean="0">
                <a:solidFill>
                  <a:prstClr val="white"/>
                </a:solidFill>
              </a:rPr>
              <a:t>(</a:t>
            </a:r>
            <a:r>
              <a:rPr lang="en-US" sz="1800" dirty="0" smtClean="0">
                <a:solidFill>
                  <a:prstClr val="white"/>
                </a:solidFill>
              </a:rPr>
              <a:t>minimal</a:t>
            </a:r>
            <a:r>
              <a:rPr lang="en-US" sz="1800" dirty="0">
                <a:solidFill>
                  <a:prstClr val="white"/>
                </a:solidFill>
              </a:rPr>
              <a:t>)</a:t>
            </a:r>
            <a:r>
              <a:rPr lang="en-US" sz="2800" b="1" dirty="0">
                <a:solidFill>
                  <a:prstClr val="white"/>
                </a:solidFill>
              </a:rPr>
              <a:t>:</a:t>
            </a:r>
          </a:p>
          <a:p>
            <a:pPr marL="0" indent="0">
              <a:buNone/>
            </a:pPr>
            <a:r>
              <a:rPr lang="en-US" sz="2000" dirty="0"/>
              <a:t>     </a:t>
            </a:r>
            <a:r>
              <a:rPr lang="en-US" sz="2000" dirty="0" smtClean="0"/>
              <a:t>  </a:t>
            </a:r>
            <a:r>
              <a:rPr lang="en-US" sz="2000" dirty="0"/>
              <a:t>1- Large fluid shifts</a:t>
            </a:r>
          </a:p>
          <a:p>
            <a:pPr marL="0" indent="0">
              <a:buNone/>
            </a:pPr>
            <a:r>
              <a:rPr lang="en-US" sz="2000" dirty="0"/>
              <a:t>      </a:t>
            </a:r>
            <a:r>
              <a:rPr lang="en-US" sz="2000" dirty="0" smtClean="0"/>
              <a:t>2- </a:t>
            </a:r>
            <a:r>
              <a:rPr lang="en-US" sz="2000" dirty="0"/>
              <a:t>Electrolyte imbalances</a:t>
            </a:r>
          </a:p>
          <a:p>
            <a:pPr marL="0" indent="0">
              <a:buNone/>
            </a:pPr>
            <a:r>
              <a:rPr lang="en-US" sz="2000" dirty="0"/>
              <a:t>     </a:t>
            </a:r>
            <a:r>
              <a:rPr lang="en-US" sz="2000" dirty="0" smtClean="0"/>
              <a:t> </a:t>
            </a:r>
            <a:r>
              <a:rPr lang="en-US" sz="2000" dirty="0"/>
              <a:t>3- Infection and bleeding at the catheter </a:t>
            </a:r>
            <a:r>
              <a:rPr lang="en-US" sz="2000" dirty="0" smtClean="0"/>
              <a:t>site</a:t>
            </a:r>
          </a:p>
          <a:p>
            <a:pPr marL="0" indent="0">
              <a:buNone/>
            </a:pPr>
            <a:r>
              <a:rPr lang="en-US" sz="2000" dirty="0" smtClean="0"/>
              <a:t>      </a:t>
            </a:r>
            <a:r>
              <a:rPr lang="en-US" sz="2000" dirty="0"/>
              <a:t>4- Intracranial hemorrhage from the required </a:t>
            </a:r>
            <a:r>
              <a:rPr lang="en-US" sz="2000" dirty="0" smtClean="0"/>
              <a:t>anticoagulation</a:t>
            </a:r>
          </a:p>
          <a:p>
            <a:pPr marL="0" indent="0">
              <a:buNone/>
            </a:pPr>
            <a:endParaRPr lang="en-US" sz="2000" dirty="0"/>
          </a:p>
          <a:p>
            <a:pPr marL="0" indent="0">
              <a:buNone/>
            </a:pPr>
            <a:endParaRPr lang="en-US" sz="2000" dirty="0" smtClean="0"/>
          </a:p>
        </p:txBody>
      </p:sp>
    </p:spTree>
    <p:extLst>
      <p:ext uri="{BB962C8B-B14F-4D97-AF65-F5344CB8AC3E}">
        <p14:creationId xmlns:p14="http://schemas.microsoft.com/office/powerpoint/2010/main" val="9812049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867400"/>
          </a:xfrm>
        </p:spPr>
        <p:txBody>
          <a:bodyPr>
            <a:normAutofit/>
          </a:bodyPr>
          <a:lstStyle/>
          <a:p>
            <a:pPr marL="0" lvl="0" indent="0" algn="ctr">
              <a:buClr>
                <a:srgbClr val="F3A447"/>
              </a:buClr>
              <a:buNone/>
            </a:pPr>
            <a:r>
              <a:rPr lang="en-US" sz="4000" b="1" spc="-100" dirty="0" smtClean="0">
                <a:ln w="3200">
                  <a:solidFill>
                    <a:srgbClr val="444D26">
                      <a:shade val="75000"/>
                      <a:alpha val="25000"/>
                    </a:srgbClr>
                  </a:solidFill>
                  <a:prstDash val="solid"/>
                  <a:round/>
                </a:ln>
                <a:solidFill>
                  <a:srgbClr val="FF0000"/>
                </a:solidFill>
                <a:effectLst>
                  <a:innerShdw blurRad="50800" dist="25400" dir="13500000">
                    <a:prstClr val="black">
                      <a:alpha val="70000"/>
                    </a:prstClr>
                  </a:innerShdw>
                </a:effectLst>
              </a:rPr>
              <a:t> Hemoperfusion</a:t>
            </a:r>
            <a:r>
              <a:rPr lang="en-US" sz="1900" dirty="0" smtClean="0">
                <a:solidFill>
                  <a:prstClr val="white"/>
                </a:solidFill>
              </a:rPr>
              <a:t> </a:t>
            </a:r>
          </a:p>
          <a:p>
            <a:pPr lvl="0">
              <a:buClr>
                <a:srgbClr val="F3A447"/>
              </a:buClr>
              <a:buFont typeface="Arial" panose="020B0604020202020204" pitchFamily="34" charset="0"/>
              <a:buChar char="•"/>
            </a:pPr>
            <a:endParaRPr lang="en-US" sz="1900" dirty="0" smtClean="0">
              <a:solidFill>
                <a:prstClr val="white"/>
              </a:solidFill>
            </a:endParaRPr>
          </a:p>
          <a:p>
            <a:pPr lvl="0">
              <a:buClr>
                <a:srgbClr val="F3A447"/>
              </a:buClr>
              <a:buFont typeface="Arial" panose="020B0604020202020204" pitchFamily="34" charset="0"/>
              <a:buChar char="•"/>
            </a:pPr>
            <a:r>
              <a:rPr lang="en-US" sz="2200" dirty="0" smtClean="0">
                <a:solidFill>
                  <a:prstClr val="white"/>
                </a:solidFill>
              </a:rPr>
              <a:t>Which is also used for decontamination of a patient's systemic </a:t>
            </a:r>
          </a:p>
          <a:p>
            <a:pPr marL="0" lvl="0" indent="0">
              <a:buClr>
                <a:srgbClr val="F3A447"/>
              </a:buClr>
              <a:buNone/>
            </a:pPr>
            <a:r>
              <a:rPr lang="en-US" sz="2200" dirty="0">
                <a:solidFill>
                  <a:prstClr val="white"/>
                </a:solidFill>
              </a:rPr>
              <a:t> </a:t>
            </a:r>
            <a:r>
              <a:rPr lang="en-US" sz="2200" dirty="0" smtClean="0">
                <a:solidFill>
                  <a:prstClr val="white"/>
                </a:solidFill>
              </a:rPr>
              <a:t>   circulation, involves </a:t>
            </a:r>
            <a:r>
              <a:rPr lang="en-US" sz="2200" dirty="0">
                <a:solidFill>
                  <a:prstClr val="white"/>
                </a:solidFill>
              </a:rPr>
              <a:t>placing a </a:t>
            </a:r>
            <a:r>
              <a:rPr lang="en-US" sz="2200" dirty="0">
                <a:solidFill>
                  <a:srgbClr val="FF0000"/>
                </a:solidFill>
              </a:rPr>
              <a:t>filter filled with activated charcoal </a:t>
            </a:r>
            <a:r>
              <a:rPr lang="en-US" sz="2200" dirty="0" smtClean="0">
                <a:solidFill>
                  <a:srgbClr val="FF0000"/>
                </a:solidFill>
              </a:rPr>
              <a:t> </a:t>
            </a:r>
          </a:p>
          <a:p>
            <a:pPr marL="0" lvl="0" indent="0">
              <a:buClr>
                <a:srgbClr val="F3A447"/>
              </a:buClr>
              <a:buNone/>
            </a:pPr>
            <a:r>
              <a:rPr lang="en-US" sz="2200" dirty="0">
                <a:solidFill>
                  <a:srgbClr val="FF0000"/>
                </a:solidFill>
              </a:rPr>
              <a:t> </a:t>
            </a:r>
            <a:r>
              <a:rPr lang="en-US" sz="2200" dirty="0" smtClean="0">
                <a:solidFill>
                  <a:srgbClr val="FF0000"/>
                </a:solidFill>
              </a:rPr>
              <a:t>   </a:t>
            </a:r>
            <a:r>
              <a:rPr lang="en-US" sz="2200" dirty="0" smtClean="0">
                <a:solidFill>
                  <a:prstClr val="white"/>
                </a:solidFill>
              </a:rPr>
              <a:t>into the </a:t>
            </a:r>
            <a:r>
              <a:rPr lang="en-US" sz="2200" dirty="0">
                <a:solidFill>
                  <a:prstClr val="white"/>
                </a:solidFill>
              </a:rPr>
              <a:t>circuit of </a:t>
            </a:r>
            <a:r>
              <a:rPr lang="en-US" sz="2200" dirty="0" smtClean="0">
                <a:solidFill>
                  <a:prstClr val="white"/>
                </a:solidFill>
              </a:rPr>
              <a:t>the hemodialysis device</a:t>
            </a:r>
          </a:p>
          <a:p>
            <a:pPr marL="0" lvl="0" indent="0">
              <a:buClr>
                <a:srgbClr val="F3A447"/>
              </a:buClr>
              <a:buNone/>
            </a:pPr>
            <a:endParaRPr lang="en-US" sz="1900" dirty="0">
              <a:solidFill>
                <a:prstClr val="white"/>
              </a:solidFill>
            </a:endParaRPr>
          </a:p>
          <a:p>
            <a:pPr marL="0" lvl="0" indent="0">
              <a:buClr>
                <a:srgbClr val="F3A447"/>
              </a:buClr>
              <a:buNone/>
            </a:pPr>
            <a:endParaRPr lang="en-US" sz="1900" dirty="0">
              <a:solidFill>
                <a:prstClr val="white"/>
              </a:solidFill>
            </a:endParaRPr>
          </a:p>
          <a:p>
            <a:pPr>
              <a:buClr>
                <a:srgbClr val="F3A447"/>
              </a:buClr>
              <a:buFont typeface="Arial" panose="020B0604020202020204" pitchFamily="34" charset="0"/>
              <a:buChar char="•"/>
            </a:pPr>
            <a:r>
              <a:rPr lang="en-US" sz="2200" dirty="0">
                <a:solidFill>
                  <a:prstClr val="white"/>
                </a:solidFill>
              </a:rPr>
              <a:t>This filtration alleviates the constraints of protein binding and </a:t>
            </a:r>
            <a:r>
              <a:rPr lang="en-US" sz="2200" dirty="0" smtClean="0">
                <a:solidFill>
                  <a:prstClr val="white"/>
                </a:solidFill>
              </a:rPr>
              <a:t>molecular size</a:t>
            </a:r>
            <a:r>
              <a:rPr lang="en-US" sz="2200" dirty="0">
                <a:solidFill>
                  <a:prstClr val="white"/>
                </a:solidFill>
              </a:rPr>
              <a:t>, both of which limit the utility </a:t>
            </a:r>
            <a:r>
              <a:rPr lang="en-US" sz="2200" dirty="0" smtClean="0">
                <a:solidFill>
                  <a:prstClr val="white"/>
                </a:solidFill>
              </a:rPr>
              <a:t>of </a:t>
            </a:r>
            <a:r>
              <a:rPr lang="en-US" sz="2200" dirty="0">
                <a:solidFill>
                  <a:prstClr val="white"/>
                </a:solidFill>
              </a:rPr>
              <a:t>hemodialysis</a:t>
            </a:r>
          </a:p>
          <a:p>
            <a:pPr marL="0" indent="0">
              <a:buClr>
                <a:srgbClr val="F3A447"/>
              </a:buClr>
              <a:buNone/>
            </a:pPr>
            <a:endParaRPr lang="en-US" sz="2000" dirty="0">
              <a:solidFill>
                <a:prstClr val="white"/>
              </a:solidFill>
            </a:endParaRPr>
          </a:p>
          <a:p>
            <a:pPr marL="0" indent="0">
              <a:buClr>
                <a:srgbClr val="F3A447"/>
              </a:buClr>
              <a:buNone/>
            </a:pPr>
            <a:endParaRPr lang="en-US" sz="2000" dirty="0">
              <a:solidFill>
                <a:prstClr val="white"/>
              </a:solidFill>
            </a:endParaRPr>
          </a:p>
          <a:p>
            <a:pPr>
              <a:buClr>
                <a:srgbClr val="F3A447"/>
              </a:buClr>
              <a:buFont typeface="Arial" panose="020B0604020202020204" pitchFamily="34" charset="0"/>
              <a:buChar char="•"/>
            </a:pPr>
            <a:r>
              <a:rPr lang="en-US" sz="2200" dirty="0">
                <a:solidFill>
                  <a:prstClr val="white"/>
                </a:solidFill>
              </a:rPr>
              <a:t>Toxins that can be removed by this method must adsorb well to </a:t>
            </a:r>
            <a:endParaRPr lang="en-US" sz="2200" dirty="0" smtClean="0">
              <a:solidFill>
                <a:prstClr val="white"/>
              </a:solidFill>
            </a:endParaRPr>
          </a:p>
          <a:p>
            <a:pPr marL="0" indent="0">
              <a:buClr>
                <a:srgbClr val="F3A447"/>
              </a:buClr>
              <a:buNone/>
            </a:pPr>
            <a:r>
              <a:rPr lang="en-US" sz="2200" dirty="0">
                <a:solidFill>
                  <a:prstClr val="white"/>
                </a:solidFill>
              </a:rPr>
              <a:t> </a:t>
            </a:r>
            <a:r>
              <a:rPr lang="en-US" sz="2200" dirty="0" smtClean="0">
                <a:solidFill>
                  <a:prstClr val="white"/>
                </a:solidFill>
              </a:rPr>
              <a:t>   activated charcoal </a:t>
            </a:r>
            <a:r>
              <a:rPr lang="en-US" sz="2200" dirty="0">
                <a:solidFill>
                  <a:prstClr val="white"/>
                </a:solidFill>
              </a:rPr>
              <a:t>and have a small volume of distribution</a:t>
            </a:r>
          </a:p>
          <a:p>
            <a:pPr marL="0" lvl="0" indent="0">
              <a:buClr>
                <a:srgbClr val="F3A447"/>
              </a:buClr>
              <a:buNone/>
            </a:pPr>
            <a:r>
              <a:rPr lang="en-US" sz="1900" dirty="0">
                <a:solidFill>
                  <a:prstClr val="white"/>
                </a:solidFill>
              </a:rPr>
              <a:t>   </a:t>
            </a:r>
            <a:endParaRPr lang="en-US" sz="1800" dirty="0">
              <a:solidFill>
                <a:prstClr val="white"/>
              </a:solidFill>
            </a:endParaRPr>
          </a:p>
          <a:p>
            <a:pPr marL="0" indent="0">
              <a:buNone/>
            </a:pPr>
            <a:endParaRPr lang="en-US" dirty="0"/>
          </a:p>
        </p:txBody>
      </p:sp>
    </p:spTree>
    <p:extLst>
      <p:ext uri="{BB962C8B-B14F-4D97-AF65-F5344CB8AC3E}">
        <p14:creationId xmlns:p14="http://schemas.microsoft.com/office/powerpoint/2010/main" val="1647452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382000" cy="4953000"/>
          </a:xfrm>
        </p:spPr>
        <p:txBody>
          <a:bodyPr>
            <a:normAutofit fontScale="92500" lnSpcReduction="10000"/>
          </a:bodyPr>
          <a:lstStyle/>
          <a:p>
            <a:pPr marL="0" indent="0">
              <a:buNone/>
            </a:pPr>
            <a:r>
              <a:rPr lang="en-US" sz="3000" dirty="0" smtClean="0">
                <a:solidFill>
                  <a:srgbClr val="FF0000"/>
                </a:solidFill>
              </a:rPr>
              <a:t>History:</a:t>
            </a:r>
          </a:p>
          <a:p>
            <a:pPr>
              <a:buFont typeface="Wingdings" pitchFamily="2" charset="2"/>
              <a:buChar char="ü"/>
            </a:pPr>
            <a:r>
              <a:rPr lang="en-US" dirty="0"/>
              <a:t>It is often difficult to obtain a reliable and accurate history from overdose </a:t>
            </a:r>
            <a:r>
              <a:rPr lang="en-US" dirty="0" smtClean="0"/>
              <a:t>patients</a:t>
            </a:r>
          </a:p>
          <a:p>
            <a:pPr marL="0" indent="0">
              <a:buNone/>
            </a:pPr>
            <a:r>
              <a:rPr lang="en-US" sz="1800" dirty="0" smtClean="0"/>
              <a:t>      1- </a:t>
            </a:r>
            <a:r>
              <a:rPr lang="en-US" sz="1800" dirty="0"/>
              <a:t>alteration of mental </a:t>
            </a:r>
            <a:r>
              <a:rPr lang="en-US" sz="1800" dirty="0" smtClean="0"/>
              <a:t>status         2- </a:t>
            </a:r>
            <a:r>
              <a:rPr lang="en-US" sz="1800" dirty="0"/>
              <a:t>underlying </a:t>
            </a:r>
            <a:r>
              <a:rPr lang="en-US" sz="1800" dirty="0" smtClean="0"/>
              <a:t>motivations</a:t>
            </a:r>
          </a:p>
          <a:p>
            <a:pPr marL="0" indent="0">
              <a:buNone/>
            </a:pPr>
            <a:r>
              <a:rPr lang="en-US" sz="1800" dirty="0"/>
              <a:t> </a:t>
            </a:r>
            <a:r>
              <a:rPr lang="en-US" sz="1800" dirty="0" smtClean="0"/>
              <a:t>     3- secondary gains                          4- </a:t>
            </a:r>
            <a:r>
              <a:rPr lang="en-US" sz="1800" dirty="0"/>
              <a:t>risk of </a:t>
            </a:r>
            <a:r>
              <a:rPr lang="en-US" sz="1800" dirty="0" smtClean="0"/>
              <a:t>arrest</a:t>
            </a:r>
          </a:p>
          <a:p>
            <a:pPr>
              <a:buFont typeface="Wingdings" pitchFamily="2" charset="2"/>
              <a:buChar char="ü"/>
            </a:pPr>
            <a:r>
              <a:rPr lang="en-US" dirty="0" smtClean="0"/>
              <a:t>Obtain </a:t>
            </a:r>
            <a:r>
              <a:rPr lang="en-US" dirty="0"/>
              <a:t>as </a:t>
            </a:r>
            <a:r>
              <a:rPr lang="en-US" dirty="0" smtClean="0"/>
              <a:t>much </a:t>
            </a:r>
            <a:r>
              <a:rPr lang="en-US" dirty="0"/>
              <a:t>information as possible about </a:t>
            </a:r>
            <a:r>
              <a:rPr lang="en-US" dirty="0" smtClean="0"/>
              <a:t>the exposure</a:t>
            </a:r>
            <a:endParaRPr lang="en-US" sz="1800" dirty="0" smtClean="0"/>
          </a:p>
          <a:p>
            <a:pPr marL="0" indent="0">
              <a:buNone/>
            </a:pPr>
            <a:r>
              <a:rPr lang="en-US" sz="1800" dirty="0"/>
              <a:t> </a:t>
            </a:r>
            <a:r>
              <a:rPr lang="en-US" sz="1800" dirty="0" smtClean="0"/>
              <a:t>     about </a:t>
            </a:r>
            <a:r>
              <a:rPr lang="en-US" sz="1800" dirty="0"/>
              <a:t>the </a:t>
            </a:r>
            <a:r>
              <a:rPr lang="en-US" sz="1800" dirty="0" smtClean="0"/>
              <a:t>agent </a:t>
            </a:r>
            <a:r>
              <a:rPr lang="en-US" sz="1800" dirty="0"/>
              <a:t>or drug, </a:t>
            </a:r>
            <a:r>
              <a:rPr lang="en-US" sz="1800" dirty="0" smtClean="0"/>
              <a:t>amount </a:t>
            </a:r>
            <a:r>
              <a:rPr lang="en-US" sz="1800" dirty="0"/>
              <a:t>or dose</a:t>
            </a:r>
            <a:r>
              <a:rPr lang="en-US" sz="1800" dirty="0" smtClean="0"/>
              <a:t>, </a:t>
            </a:r>
            <a:r>
              <a:rPr lang="en-US" sz="1800" dirty="0"/>
              <a:t>route of exposure</a:t>
            </a:r>
            <a:r>
              <a:rPr lang="en-US" sz="1800" dirty="0" smtClean="0"/>
              <a:t>, other individuals </a:t>
            </a:r>
            <a:r>
              <a:rPr lang="en-US" sz="1800" dirty="0"/>
              <a:t>were </a:t>
            </a:r>
            <a:endParaRPr lang="en-US" sz="1800" dirty="0" smtClean="0"/>
          </a:p>
          <a:p>
            <a:pPr marL="0" indent="0">
              <a:buNone/>
            </a:pPr>
            <a:r>
              <a:rPr lang="en-US" sz="1800" dirty="0"/>
              <a:t> </a:t>
            </a:r>
            <a:r>
              <a:rPr lang="en-US" sz="1800" dirty="0" smtClean="0"/>
              <a:t>     exposed</a:t>
            </a:r>
          </a:p>
          <a:p>
            <a:pPr>
              <a:buFont typeface="Wingdings" pitchFamily="2" charset="2"/>
              <a:buChar char="ü"/>
            </a:pPr>
            <a:r>
              <a:rPr lang="en-US" dirty="0"/>
              <a:t>Corroborating information should be </a:t>
            </a:r>
            <a:r>
              <a:rPr lang="en-US" dirty="0" smtClean="0"/>
              <a:t>obtained from: </a:t>
            </a:r>
            <a:endParaRPr lang="en-US" dirty="0"/>
          </a:p>
          <a:p>
            <a:pPr marL="0" indent="0">
              <a:buNone/>
            </a:pPr>
            <a:r>
              <a:rPr lang="en-US" sz="1800" dirty="0" smtClean="0"/>
              <a:t>     The </a:t>
            </a:r>
            <a:r>
              <a:rPr lang="en-US" sz="1800" dirty="0"/>
              <a:t>patient's </a:t>
            </a:r>
            <a:r>
              <a:rPr lang="en-US" sz="1800" dirty="0" smtClean="0"/>
              <a:t>physician, Prior </a:t>
            </a:r>
            <a:r>
              <a:rPr lang="en-US" sz="1800" dirty="0"/>
              <a:t>medical records, </a:t>
            </a:r>
            <a:r>
              <a:rPr lang="en-US" sz="1800" dirty="0" smtClean="0"/>
              <a:t>Witnesses</a:t>
            </a:r>
            <a:r>
              <a:rPr lang="en-US" sz="1800" dirty="0"/>
              <a:t>, </a:t>
            </a:r>
            <a:r>
              <a:rPr lang="en-US" sz="1800" dirty="0" smtClean="0"/>
              <a:t>EMS</a:t>
            </a:r>
          </a:p>
          <a:p>
            <a:pPr>
              <a:buFont typeface="Wingdings" pitchFamily="2" charset="2"/>
              <a:buChar char="ü"/>
            </a:pPr>
            <a:r>
              <a:rPr lang="en-US" dirty="0"/>
              <a:t>Ask about the environment in which the patient was found:</a:t>
            </a:r>
          </a:p>
          <a:p>
            <a:pPr marL="0" indent="0">
              <a:buNone/>
            </a:pPr>
            <a:r>
              <a:rPr lang="en-US" sz="1800" dirty="0"/>
              <a:t> </a:t>
            </a:r>
            <a:r>
              <a:rPr lang="en-US" sz="1800" dirty="0" smtClean="0"/>
              <a:t>    </a:t>
            </a:r>
            <a:r>
              <a:rPr lang="en-US" sz="1800" dirty="0"/>
              <a:t>the presence of empty pill bottles or containers nearby, any smells or unusual </a:t>
            </a:r>
            <a:endParaRPr lang="en-US" sz="1800" dirty="0" smtClean="0"/>
          </a:p>
          <a:p>
            <a:pPr marL="0" indent="0">
              <a:buNone/>
            </a:pPr>
            <a:r>
              <a:rPr lang="en-US" sz="1800" dirty="0"/>
              <a:t> </a:t>
            </a:r>
            <a:r>
              <a:rPr lang="en-US" sz="1800" dirty="0" smtClean="0"/>
              <a:t>    materials </a:t>
            </a:r>
            <a:r>
              <a:rPr lang="en-US" sz="1800" dirty="0"/>
              <a:t>in the home, the occupation or hobbies of the patient, and the presence of a </a:t>
            </a:r>
            <a:endParaRPr lang="en-US" sz="1800" dirty="0" smtClean="0"/>
          </a:p>
          <a:p>
            <a:pPr marL="0" indent="0">
              <a:buNone/>
            </a:pPr>
            <a:r>
              <a:rPr lang="en-US" sz="1800" dirty="0"/>
              <a:t> </a:t>
            </a:r>
            <a:r>
              <a:rPr lang="en-US" sz="1800" dirty="0" smtClean="0"/>
              <a:t>    suicide note</a:t>
            </a:r>
            <a:endParaRPr lang="en-US" sz="1800" dirty="0"/>
          </a:p>
          <a:p>
            <a:pPr>
              <a:buFont typeface="Wingdings" pitchFamily="2" charset="2"/>
              <a:buChar char="ü"/>
            </a:pPr>
            <a:endParaRPr lang="en-US" sz="1800" dirty="0"/>
          </a:p>
        </p:txBody>
      </p:sp>
      <p:sp>
        <p:nvSpPr>
          <p:cNvPr id="3" name="Title 2"/>
          <p:cNvSpPr>
            <a:spLocks noGrp="1"/>
          </p:cNvSpPr>
          <p:nvPr>
            <p:ph type="title"/>
          </p:nvPr>
        </p:nvSpPr>
        <p:spPr/>
        <p:txBody>
          <a:bodyPr/>
          <a:lstStyle/>
          <a:p>
            <a:pPr algn="ctr"/>
            <a:r>
              <a:rPr lang="en-US" dirty="0">
                <a:solidFill>
                  <a:srgbClr val="FF0000"/>
                </a:solidFill>
              </a:rPr>
              <a:t>ED Diagnosis</a:t>
            </a:r>
          </a:p>
        </p:txBody>
      </p:sp>
    </p:spTree>
    <p:extLst>
      <p:ext uri="{BB962C8B-B14F-4D97-AF65-F5344CB8AC3E}">
        <p14:creationId xmlns:p14="http://schemas.microsoft.com/office/powerpoint/2010/main" val="10556887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791200"/>
          </a:xfrm>
        </p:spPr>
        <p:txBody>
          <a:bodyPr/>
          <a:lstStyle/>
          <a:p>
            <a:pPr marL="0" indent="0">
              <a:buNone/>
            </a:pPr>
            <a:r>
              <a:rPr lang="en-US" sz="3200" b="1" dirty="0"/>
              <a:t>Examples:</a:t>
            </a:r>
          </a:p>
          <a:p>
            <a:pPr marL="0" indent="0">
              <a:buNone/>
            </a:pPr>
            <a:r>
              <a:rPr lang="en-US" dirty="0"/>
              <a:t>Salicylates </a:t>
            </a:r>
            <a:r>
              <a:rPr lang="en-US" sz="2000" dirty="0"/>
              <a:t>(Hemodialysis  recommended in severe ingestions) </a:t>
            </a:r>
          </a:p>
          <a:p>
            <a:pPr marL="0" indent="0">
              <a:buNone/>
            </a:pPr>
            <a:r>
              <a:rPr lang="en-US" dirty="0"/>
              <a:t>Methanol </a:t>
            </a:r>
            <a:r>
              <a:rPr lang="en-US" sz="2000" dirty="0"/>
              <a:t>(Hemodialysis) </a:t>
            </a:r>
          </a:p>
          <a:p>
            <a:pPr marL="0" indent="0">
              <a:buNone/>
            </a:pPr>
            <a:r>
              <a:rPr lang="en-US" dirty="0"/>
              <a:t>Ethylene glycol </a:t>
            </a:r>
            <a:r>
              <a:rPr lang="en-US" sz="2000" dirty="0"/>
              <a:t>(Hemodialysis)   </a:t>
            </a:r>
          </a:p>
          <a:p>
            <a:pPr marL="0" indent="0">
              <a:buNone/>
            </a:pPr>
            <a:r>
              <a:rPr lang="en-US" dirty="0"/>
              <a:t>Lithium </a:t>
            </a:r>
            <a:r>
              <a:rPr lang="en-US" sz="2000" dirty="0"/>
              <a:t>(Hemodialysis) </a:t>
            </a:r>
          </a:p>
          <a:p>
            <a:pPr marL="0" indent="0">
              <a:buNone/>
            </a:pPr>
            <a:r>
              <a:rPr lang="en-US" dirty="0"/>
              <a:t>Theophylline </a:t>
            </a:r>
            <a:r>
              <a:rPr lang="en-US" sz="2000" dirty="0"/>
              <a:t>(Hemodialysis, Hemoperfusion) </a:t>
            </a:r>
          </a:p>
          <a:p>
            <a:pPr marL="0" indent="0">
              <a:buNone/>
            </a:pPr>
            <a:r>
              <a:rPr lang="en-US" dirty="0"/>
              <a:t>Carbamazepine </a:t>
            </a:r>
            <a:r>
              <a:rPr lang="en-US" sz="2000" dirty="0"/>
              <a:t>(Hemodialysis, Hemoperfusion) </a:t>
            </a:r>
          </a:p>
          <a:p>
            <a:pPr marL="0" indent="0">
              <a:buNone/>
            </a:pPr>
            <a:r>
              <a:rPr lang="en-US" dirty="0"/>
              <a:t>Amanita </a:t>
            </a:r>
            <a:r>
              <a:rPr lang="en-US" sz="2000" dirty="0"/>
              <a:t>(Hemodialysis, Hemoperfusion) </a:t>
            </a:r>
          </a:p>
          <a:p>
            <a:pPr marL="0" indent="0">
              <a:buNone/>
            </a:pPr>
            <a:r>
              <a:rPr lang="en-US" dirty="0" smtClean="0"/>
              <a:t>Phenobarbital </a:t>
            </a:r>
            <a:r>
              <a:rPr lang="en-US" sz="2000" dirty="0" smtClean="0"/>
              <a:t>(</a:t>
            </a:r>
            <a:r>
              <a:rPr lang="en-US" sz="2000" dirty="0"/>
              <a:t>Hemoperfusion)</a:t>
            </a:r>
          </a:p>
          <a:p>
            <a:pPr marL="0" indent="0">
              <a:buNone/>
            </a:pPr>
            <a:r>
              <a:rPr lang="en-US" dirty="0" smtClean="0"/>
              <a:t>Phenytoin </a:t>
            </a:r>
            <a:r>
              <a:rPr lang="en-US" sz="2000" dirty="0" smtClean="0"/>
              <a:t>(</a:t>
            </a:r>
            <a:r>
              <a:rPr lang="en-US" sz="2000" dirty="0"/>
              <a:t>Hemoperfusion)</a:t>
            </a:r>
          </a:p>
          <a:p>
            <a:pPr marL="0" indent="0">
              <a:buNone/>
            </a:pPr>
            <a:r>
              <a:rPr lang="en-US" dirty="0"/>
              <a:t>Eth </a:t>
            </a:r>
            <a:r>
              <a:rPr lang="en-US" dirty="0" err="1" smtClean="0"/>
              <a:t>chlorvynol</a:t>
            </a:r>
            <a:r>
              <a:rPr lang="en-US" dirty="0" smtClean="0"/>
              <a:t> </a:t>
            </a:r>
            <a:r>
              <a:rPr lang="en-US" sz="2000" dirty="0" smtClean="0"/>
              <a:t>(</a:t>
            </a:r>
            <a:r>
              <a:rPr lang="en-US" sz="2000" dirty="0"/>
              <a:t>Hemoperfusion)</a:t>
            </a:r>
          </a:p>
          <a:p>
            <a:pPr marL="0" indent="0">
              <a:buNone/>
            </a:pPr>
            <a:endParaRPr lang="en-US" dirty="0"/>
          </a:p>
        </p:txBody>
      </p:sp>
    </p:spTree>
    <p:extLst>
      <p:ext uri="{BB962C8B-B14F-4D97-AF65-F5344CB8AC3E}">
        <p14:creationId xmlns:p14="http://schemas.microsoft.com/office/powerpoint/2010/main" val="6900334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943600"/>
          </a:xfrm>
        </p:spPr>
        <p:txBody>
          <a:bodyPr>
            <a:normAutofit/>
          </a:bodyPr>
          <a:lstStyle/>
          <a:p>
            <a:pPr marL="0" indent="0" algn="ctr">
              <a:buNone/>
            </a:pPr>
            <a:endParaRPr lang="en-US" sz="4800" b="1" dirty="0" smtClean="0"/>
          </a:p>
          <a:p>
            <a:pPr marL="0" indent="0" algn="ctr">
              <a:buNone/>
            </a:pPr>
            <a:endParaRPr lang="en-US" sz="4800" b="1" dirty="0"/>
          </a:p>
          <a:p>
            <a:pPr marL="0" indent="0" algn="ctr">
              <a:buNone/>
            </a:pPr>
            <a:r>
              <a:rPr lang="en-US" sz="4800" b="1" dirty="0" smtClean="0"/>
              <a:t>THANKS</a:t>
            </a:r>
          </a:p>
          <a:p>
            <a:pPr marL="0" indent="0" algn="ctr">
              <a:buNone/>
            </a:pPr>
            <a:r>
              <a:rPr lang="en-US" sz="6000" b="1" dirty="0"/>
              <a:t>?</a:t>
            </a:r>
          </a:p>
        </p:txBody>
      </p:sp>
    </p:spTree>
    <p:extLst>
      <p:ext uri="{BB962C8B-B14F-4D97-AF65-F5344CB8AC3E}">
        <p14:creationId xmlns:p14="http://schemas.microsoft.com/office/powerpoint/2010/main" val="2230924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867400"/>
          </a:xfrm>
        </p:spPr>
        <p:txBody>
          <a:bodyPr>
            <a:normAutofit/>
          </a:bodyPr>
          <a:lstStyle/>
          <a:p>
            <a:pPr marL="0" indent="0">
              <a:buNone/>
            </a:pPr>
            <a:r>
              <a:rPr lang="en-US" sz="2800" dirty="0">
                <a:solidFill>
                  <a:srgbClr val="FF0000"/>
                </a:solidFill>
              </a:rPr>
              <a:t>Physical </a:t>
            </a:r>
            <a:r>
              <a:rPr lang="en-US" sz="2800" dirty="0" smtClean="0">
                <a:solidFill>
                  <a:srgbClr val="FF0000"/>
                </a:solidFill>
              </a:rPr>
              <a:t>Examination:</a:t>
            </a:r>
          </a:p>
          <a:p>
            <a:pPr marL="0" indent="0">
              <a:buNone/>
            </a:pPr>
            <a:endParaRPr lang="en-US" sz="2800" dirty="0" smtClean="0">
              <a:solidFill>
                <a:srgbClr val="0070C0"/>
              </a:solidFill>
            </a:endParaRPr>
          </a:p>
          <a:p>
            <a:pPr>
              <a:buFont typeface="Wingdings" panose="05000000000000000000" pitchFamily="2" charset="2"/>
              <a:buChar char="Ø"/>
            </a:pPr>
            <a:r>
              <a:rPr lang="en-US" sz="2400" dirty="0"/>
              <a:t>An organized approach is recommended when evaluating patients with potential </a:t>
            </a:r>
            <a:r>
              <a:rPr lang="en-US" sz="2400" dirty="0" smtClean="0"/>
              <a:t>toxic exposures</a:t>
            </a:r>
          </a:p>
          <a:p>
            <a:pPr>
              <a:buFont typeface="Wingdings" pitchFamily="2" charset="2"/>
              <a:buChar char="ü"/>
            </a:pPr>
            <a:endParaRPr lang="en-US" sz="2400" dirty="0" smtClean="0"/>
          </a:p>
          <a:p>
            <a:pPr>
              <a:buFont typeface="Wingdings" pitchFamily="2" charset="2"/>
              <a:buChar char="ü"/>
            </a:pPr>
            <a:r>
              <a:rPr lang="en-US" sz="2400" dirty="0" smtClean="0"/>
              <a:t>Undress </a:t>
            </a:r>
            <a:r>
              <a:rPr lang="en-US" sz="2400" dirty="0"/>
              <a:t>the patient </a:t>
            </a:r>
            <a:r>
              <a:rPr lang="en-US" sz="2400" dirty="0" smtClean="0"/>
              <a:t>completely </a:t>
            </a:r>
            <a:r>
              <a:rPr lang="en-US" sz="2400" dirty="0"/>
              <a:t>and check substances hidden on the patient's body </a:t>
            </a:r>
            <a:r>
              <a:rPr lang="en-US" sz="1900" dirty="0"/>
              <a:t>(groin, between skinfolds</a:t>
            </a:r>
            <a:r>
              <a:rPr lang="en-US" sz="1900" dirty="0" smtClean="0"/>
              <a:t>)</a:t>
            </a:r>
            <a:endParaRPr lang="en-US" sz="2400" dirty="0" smtClean="0"/>
          </a:p>
          <a:p>
            <a:pPr marL="0" indent="0">
              <a:buNone/>
            </a:pPr>
            <a:r>
              <a:rPr lang="en-US" sz="2400" dirty="0"/>
              <a:t> </a:t>
            </a:r>
            <a:r>
              <a:rPr lang="en-US" sz="2400" dirty="0" smtClean="0"/>
              <a:t>    </a:t>
            </a:r>
          </a:p>
          <a:p>
            <a:pPr>
              <a:buFont typeface="Wingdings" pitchFamily="2" charset="2"/>
              <a:buChar char="ü"/>
            </a:pPr>
            <a:r>
              <a:rPr lang="en-US" sz="2400" dirty="0" smtClean="0"/>
              <a:t>Check the patient's clothing for objects or substances still retained in the pockets</a:t>
            </a:r>
            <a:endParaRPr lang="en-US" sz="1900" dirty="0"/>
          </a:p>
          <a:p>
            <a:pPr lvl="0">
              <a:buClr>
                <a:srgbClr val="F3A447"/>
              </a:buClr>
              <a:buFont typeface="Wingdings" panose="05000000000000000000" pitchFamily="2" charset="2"/>
              <a:buChar char="v"/>
            </a:pPr>
            <a:r>
              <a:rPr lang="en-US" sz="1800" dirty="0">
                <a:solidFill>
                  <a:prstClr val="white"/>
                </a:solidFill>
              </a:rPr>
              <a:t>Search clothing and </a:t>
            </a:r>
            <a:r>
              <a:rPr lang="en-US" sz="1800" dirty="0" smtClean="0">
                <a:solidFill>
                  <a:prstClr val="white"/>
                </a:solidFill>
              </a:rPr>
              <a:t>belongings</a:t>
            </a:r>
            <a:r>
              <a:rPr lang="en-US" sz="1800" dirty="0">
                <a:solidFill>
                  <a:prstClr val="white"/>
                </a:solidFill>
              </a:rPr>
              <a:t>(waistband</a:t>
            </a:r>
            <a:r>
              <a:rPr lang="en-US" sz="1800" dirty="0" smtClean="0">
                <a:solidFill>
                  <a:prstClr val="white"/>
                </a:solidFill>
              </a:rPr>
              <a:t>) with </a:t>
            </a:r>
            <a:r>
              <a:rPr lang="en-US" sz="1800" dirty="0">
                <a:solidFill>
                  <a:prstClr val="white"/>
                </a:solidFill>
              </a:rPr>
              <a:t>care to avoid being injured by uncapped needles or sharp </a:t>
            </a:r>
            <a:r>
              <a:rPr lang="en-US" sz="1800" dirty="0" smtClean="0">
                <a:solidFill>
                  <a:prstClr val="white"/>
                </a:solidFill>
              </a:rPr>
              <a:t>objects</a:t>
            </a:r>
          </a:p>
          <a:p>
            <a:pPr marL="0" lvl="0" indent="0">
              <a:buClr>
                <a:srgbClr val="F3A447"/>
              </a:buClr>
              <a:buNone/>
            </a:pPr>
            <a:endParaRPr lang="en-US" sz="1800" dirty="0">
              <a:solidFill>
                <a:prstClr val="white"/>
              </a:solidFill>
            </a:endParaRPr>
          </a:p>
          <a:p>
            <a:pPr lvl="0">
              <a:buClr>
                <a:srgbClr val="F3A447"/>
              </a:buClr>
              <a:buFont typeface="Wingdings" pitchFamily="2" charset="2"/>
              <a:buChar char="ü"/>
            </a:pPr>
            <a:r>
              <a:rPr lang="en-US" sz="2400" dirty="0">
                <a:solidFill>
                  <a:prstClr val="white"/>
                </a:solidFill>
              </a:rPr>
              <a:t>Any odors on the patient's clothes should be noted</a:t>
            </a:r>
          </a:p>
          <a:p>
            <a:pPr marL="0" indent="0">
              <a:buNone/>
            </a:pPr>
            <a:endParaRPr lang="en-US" sz="1900" dirty="0" smtClean="0"/>
          </a:p>
        </p:txBody>
      </p:sp>
    </p:spTree>
    <p:extLst>
      <p:ext uri="{BB962C8B-B14F-4D97-AF65-F5344CB8AC3E}">
        <p14:creationId xmlns:p14="http://schemas.microsoft.com/office/powerpoint/2010/main" val="3284337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562600"/>
          </a:xfrm>
        </p:spPr>
        <p:txBody>
          <a:bodyPr/>
          <a:lstStyle/>
          <a:p>
            <a:pPr lvl="0">
              <a:buClr>
                <a:srgbClr val="F3A447"/>
              </a:buClr>
              <a:buFont typeface="Wingdings" pitchFamily="2" charset="2"/>
              <a:buChar char="ü"/>
            </a:pPr>
            <a:r>
              <a:rPr lang="en-US" dirty="0" smtClean="0"/>
              <a:t>Vital </a:t>
            </a:r>
            <a:r>
              <a:rPr lang="en-US" dirty="0"/>
              <a:t>Signs:</a:t>
            </a:r>
          </a:p>
          <a:p>
            <a:pPr marL="0" lvl="0" indent="0">
              <a:buClr>
                <a:srgbClr val="F3A447"/>
              </a:buClr>
              <a:buNone/>
            </a:pPr>
            <a:r>
              <a:rPr lang="en-US" sz="2400" dirty="0">
                <a:solidFill>
                  <a:prstClr val="white"/>
                </a:solidFill>
              </a:rPr>
              <a:t>    - </a:t>
            </a:r>
            <a:r>
              <a:rPr lang="en-US" sz="1900" dirty="0">
                <a:solidFill>
                  <a:prstClr val="white"/>
                </a:solidFill>
              </a:rPr>
              <a:t>You must obtain a full set of vital signs, including blood glucose</a:t>
            </a:r>
          </a:p>
          <a:p>
            <a:pPr marL="0" lvl="0" indent="0">
              <a:buClr>
                <a:srgbClr val="F3A447"/>
              </a:buClr>
              <a:buNone/>
            </a:pPr>
            <a:r>
              <a:rPr lang="en-US" sz="2400" dirty="0">
                <a:solidFill>
                  <a:prstClr val="white"/>
                </a:solidFill>
              </a:rPr>
              <a:t>    - </a:t>
            </a:r>
            <a:r>
              <a:rPr lang="en-US" sz="1900" dirty="0">
                <a:solidFill>
                  <a:prstClr val="white"/>
                </a:solidFill>
              </a:rPr>
              <a:t>Vital signs are the key to your initial management of the patient</a:t>
            </a:r>
          </a:p>
          <a:p>
            <a:pPr marL="0" lvl="0" indent="0">
              <a:buClr>
                <a:srgbClr val="F3A447"/>
              </a:buClr>
              <a:buNone/>
            </a:pPr>
            <a:endParaRPr lang="en-US" sz="2400" dirty="0">
              <a:solidFill>
                <a:prstClr val="white"/>
              </a:solidFill>
            </a:endParaRPr>
          </a:p>
          <a:p>
            <a:pPr lvl="0">
              <a:buClr>
                <a:srgbClr val="F3A447"/>
              </a:buClr>
              <a:buFont typeface="Wingdings" pitchFamily="2" charset="2"/>
              <a:buChar char="ü"/>
            </a:pPr>
            <a:r>
              <a:rPr lang="en-US" dirty="0"/>
              <a:t>Assess the general appearance </a:t>
            </a:r>
            <a:r>
              <a:rPr lang="en-US" sz="2400" dirty="0">
                <a:solidFill>
                  <a:prstClr val="white"/>
                </a:solidFill>
              </a:rPr>
              <a:t>of the patient and note any agitation, </a:t>
            </a:r>
            <a:r>
              <a:rPr lang="en-US" sz="2400" dirty="0" smtClean="0">
                <a:solidFill>
                  <a:prstClr val="white"/>
                </a:solidFill>
              </a:rPr>
              <a:t>confusion(AMS)</a:t>
            </a:r>
          </a:p>
          <a:p>
            <a:pPr lvl="0">
              <a:buClr>
                <a:srgbClr val="F3A447"/>
              </a:buClr>
              <a:buFont typeface="Wingdings" pitchFamily="2" charset="2"/>
              <a:buChar char="ü"/>
            </a:pPr>
            <a:endParaRPr lang="en-US" sz="2400" dirty="0">
              <a:solidFill>
                <a:prstClr val="white"/>
              </a:solidFill>
            </a:endParaRPr>
          </a:p>
          <a:p>
            <a:pPr lvl="0">
              <a:buClr>
                <a:srgbClr val="F3A447"/>
              </a:buClr>
              <a:buFont typeface="Wingdings" pitchFamily="2" charset="2"/>
              <a:buChar char="ü"/>
            </a:pPr>
            <a:r>
              <a:rPr lang="en-US" dirty="0"/>
              <a:t>Examine the skin for:</a:t>
            </a:r>
          </a:p>
          <a:p>
            <a:pPr marL="0" lvl="0" indent="0">
              <a:buClr>
                <a:srgbClr val="F3A447"/>
              </a:buClr>
              <a:buNone/>
            </a:pPr>
            <a:r>
              <a:rPr lang="en-US" sz="2400" dirty="0">
                <a:solidFill>
                  <a:prstClr val="white"/>
                </a:solidFill>
              </a:rPr>
              <a:t> </a:t>
            </a:r>
            <a:r>
              <a:rPr lang="en-US" sz="2400" dirty="0" smtClean="0">
                <a:solidFill>
                  <a:prstClr val="white"/>
                </a:solidFill>
              </a:rPr>
              <a:t>   </a:t>
            </a:r>
            <a:r>
              <a:rPr lang="en-US" sz="2000" dirty="0">
                <a:solidFill>
                  <a:prstClr val="white"/>
                </a:solidFill>
              </a:rPr>
              <a:t>cyanosis or </a:t>
            </a:r>
            <a:r>
              <a:rPr lang="en-US" sz="2000" dirty="0" smtClean="0">
                <a:solidFill>
                  <a:prstClr val="white"/>
                </a:solidFill>
              </a:rPr>
              <a:t>flushing, </a:t>
            </a:r>
            <a:r>
              <a:rPr lang="en-US" sz="2000" dirty="0">
                <a:solidFill>
                  <a:prstClr val="white"/>
                </a:solidFill>
              </a:rPr>
              <a:t>excessive diaphoresis or dryness, signs </a:t>
            </a:r>
            <a:r>
              <a:rPr lang="en-US" sz="2000" dirty="0" smtClean="0">
                <a:solidFill>
                  <a:prstClr val="white"/>
                </a:solidFill>
              </a:rPr>
              <a:t>of </a:t>
            </a:r>
            <a:r>
              <a:rPr lang="en-US" sz="2000" dirty="0">
                <a:solidFill>
                  <a:prstClr val="white"/>
                </a:solidFill>
              </a:rPr>
              <a:t>injury or </a:t>
            </a:r>
            <a:endParaRPr lang="en-US" sz="2000" dirty="0" smtClean="0">
              <a:solidFill>
                <a:prstClr val="white"/>
              </a:solidFill>
            </a:endParaRPr>
          </a:p>
          <a:p>
            <a:pPr marL="0" lvl="0" indent="0">
              <a:buClr>
                <a:srgbClr val="F3A447"/>
              </a:buClr>
              <a:buNone/>
            </a:pPr>
            <a:r>
              <a:rPr lang="en-US" sz="2000" dirty="0">
                <a:solidFill>
                  <a:prstClr val="white"/>
                </a:solidFill>
              </a:rPr>
              <a:t> </a:t>
            </a:r>
            <a:r>
              <a:rPr lang="en-US" sz="2000" dirty="0" smtClean="0">
                <a:solidFill>
                  <a:prstClr val="white"/>
                </a:solidFill>
              </a:rPr>
              <a:t>    injection</a:t>
            </a:r>
            <a:r>
              <a:rPr lang="en-US" sz="2000" dirty="0">
                <a:solidFill>
                  <a:prstClr val="white"/>
                </a:solidFill>
              </a:rPr>
              <a:t>, ulcers, </a:t>
            </a:r>
            <a:r>
              <a:rPr lang="en-US" sz="2000" dirty="0" smtClean="0">
                <a:solidFill>
                  <a:srgbClr val="FF0000"/>
                </a:solidFill>
              </a:rPr>
              <a:t>bullae</a:t>
            </a:r>
          </a:p>
          <a:p>
            <a:pPr marL="0" lvl="0" indent="0">
              <a:buClr>
                <a:srgbClr val="F3A447"/>
              </a:buClr>
              <a:buNone/>
            </a:pPr>
            <a:r>
              <a:rPr lang="en-US" sz="2400" dirty="0">
                <a:solidFill>
                  <a:prstClr val="white"/>
                </a:solidFill>
              </a:rPr>
              <a:t> </a:t>
            </a:r>
            <a:r>
              <a:rPr lang="en-US" sz="2400" dirty="0" smtClean="0">
                <a:solidFill>
                  <a:prstClr val="white"/>
                </a:solidFill>
              </a:rPr>
              <a:t>   - </a:t>
            </a:r>
            <a:r>
              <a:rPr lang="en-US" sz="1800" dirty="0" smtClean="0">
                <a:solidFill>
                  <a:prstClr val="white"/>
                </a:solidFill>
              </a:rPr>
              <a:t>Bruising </a:t>
            </a:r>
            <a:r>
              <a:rPr lang="en-US" sz="1800" dirty="0">
                <a:solidFill>
                  <a:prstClr val="white"/>
                </a:solidFill>
              </a:rPr>
              <a:t>may be a clue to trauma, a prolonged duration of unconsciousness, </a:t>
            </a:r>
            <a:r>
              <a:rPr lang="en-US" sz="1800" dirty="0" smtClean="0">
                <a:solidFill>
                  <a:prstClr val="white"/>
                </a:solidFill>
              </a:rPr>
              <a:t> </a:t>
            </a:r>
          </a:p>
          <a:p>
            <a:pPr marL="0" lvl="0" indent="0">
              <a:buClr>
                <a:srgbClr val="F3A447"/>
              </a:buClr>
              <a:buNone/>
            </a:pPr>
            <a:r>
              <a:rPr lang="en-US" sz="1800" dirty="0" smtClean="0">
                <a:solidFill>
                  <a:prstClr val="white"/>
                </a:solidFill>
              </a:rPr>
              <a:t>        coagulopathy</a:t>
            </a:r>
          </a:p>
          <a:p>
            <a:pPr marL="0" lvl="0" indent="0">
              <a:buClr>
                <a:srgbClr val="F3A447"/>
              </a:buClr>
              <a:buNone/>
            </a:pPr>
            <a:endParaRPr lang="en-US" sz="1800" dirty="0">
              <a:solidFill>
                <a:prstClr val="white"/>
              </a:solidFill>
            </a:endParaRPr>
          </a:p>
          <a:p>
            <a:pPr lvl="0">
              <a:buClr>
                <a:srgbClr val="F3A447"/>
              </a:buClr>
              <a:buFont typeface="Wingdings" pitchFamily="2" charset="2"/>
              <a:buChar char="ü"/>
            </a:pPr>
            <a:endParaRPr lang="en-US" sz="2400" dirty="0">
              <a:solidFill>
                <a:prstClr val="white"/>
              </a:solidFill>
            </a:endParaRPr>
          </a:p>
          <a:p>
            <a:pPr marL="0" indent="0">
              <a:buNone/>
            </a:pPr>
            <a:endParaRPr lang="en-US" dirty="0"/>
          </a:p>
        </p:txBody>
      </p:sp>
    </p:spTree>
    <p:extLst>
      <p:ext uri="{BB962C8B-B14F-4D97-AF65-F5344CB8AC3E}">
        <p14:creationId xmlns:p14="http://schemas.microsoft.com/office/powerpoint/2010/main" val="259596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610600" cy="5638800"/>
          </a:xfrm>
        </p:spPr>
        <p:txBody>
          <a:bodyPr>
            <a:normAutofit/>
          </a:bodyPr>
          <a:lstStyle/>
          <a:p>
            <a:pPr>
              <a:buFont typeface="Wingdings" pitchFamily="2" charset="2"/>
              <a:buChar char="ü"/>
            </a:pPr>
            <a:r>
              <a:rPr lang="en-US" dirty="0" smtClean="0"/>
              <a:t>Examine </a:t>
            </a:r>
            <a:r>
              <a:rPr lang="en-US" dirty="0"/>
              <a:t>the eyes </a:t>
            </a:r>
            <a:r>
              <a:rPr lang="en-US" dirty="0" smtClean="0"/>
              <a:t>for:</a:t>
            </a:r>
          </a:p>
          <a:p>
            <a:pPr marL="0" indent="0">
              <a:buNone/>
            </a:pPr>
            <a:r>
              <a:rPr lang="en-US" dirty="0"/>
              <a:t> </a:t>
            </a:r>
            <a:r>
              <a:rPr lang="en-US" dirty="0" smtClean="0"/>
              <a:t> </a:t>
            </a:r>
            <a:r>
              <a:rPr lang="en-US" dirty="0" smtClean="0"/>
              <a:t> </a:t>
            </a:r>
            <a:r>
              <a:rPr lang="en-US" sz="2000" dirty="0" smtClean="0"/>
              <a:t>pupil </a:t>
            </a:r>
            <a:r>
              <a:rPr lang="en-US" sz="2000" dirty="0"/>
              <a:t>size, reactivity, </a:t>
            </a:r>
            <a:r>
              <a:rPr lang="en-US" sz="2000" dirty="0" err="1"/>
              <a:t>nystagmus</a:t>
            </a:r>
            <a:r>
              <a:rPr lang="en-US" sz="2000" dirty="0"/>
              <a:t>, </a:t>
            </a:r>
            <a:r>
              <a:rPr lang="en-US" sz="2000" dirty="0" err="1" smtClean="0"/>
              <a:t>dysconjugate</a:t>
            </a:r>
            <a:r>
              <a:rPr lang="en-US" sz="2000" dirty="0" smtClean="0"/>
              <a:t>  </a:t>
            </a:r>
            <a:r>
              <a:rPr lang="en-US" sz="2000" dirty="0"/>
              <a:t>gaze, </a:t>
            </a:r>
            <a:r>
              <a:rPr lang="en-US" sz="2000" dirty="0" smtClean="0"/>
              <a:t>excessive </a:t>
            </a:r>
            <a:r>
              <a:rPr lang="en-US" sz="2000" dirty="0" smtClean="0"/>
              <a:t>lacrimation</a:t>
            </a:r>
            <a:endParaRPr lang="en-US" sz="2000" dirty="0" smtClean="0"/>
          </a:p>
          <a:p>
            <a:pPr marL="0" indent="0">
              <a:buNone/>
            </a:pPr>
            <a:endParaRPr lang="en-US" dirty="0"/>
          </a:p>
          <a:p>
            <a:pPr>
              <a:buFont typeface="Wingdings" pitchFamily="2" charset="2"/>
              <a:buChar char="ü"/>
            </a:pPr>
            <a:r>
              <a:rPr lang="en-US" dirty="0"/>
              <a:t>Examine the oropharynx </a:t>
            </a:r>
            <a:r>
              <a:rPr lang="en-US" dirty="0" smtClean="0"/>
              <a:t>for:</a:t>
            </a:r>
          </a:p>
          <a:p>
            <a:pPr marL="0" indent="0">
              <a:buNone/>
            </a:pPr>
            <a:r>
              <a:rPr lang="en-US" dirty="0"/>
              <a:t> </a:t>
            </a:r>
            <a:r>
              <a:rPr lang="en-US" dirty="0" smtClean="0"/>
              <a:t>  </a:t>
            </a:r>
            <a:r>
              <a:rPr lang="en-US" sz="2000" dirty="0"/>
              <a:t>hyper salivation or excessive dryness</a:t>
            </a:r>
          </a:p>
          <a:p>
            <a:pPr marL="0" indent="0">
              <a:buNone/>
            </a:pPr>
            <a:endParaRPr lang="en-US" dirty="0"/>
          </a:p>
          <a:p>
            <a:pPr>
              <a:buFont typeface="Wingdings" pitchFamily="2" charset="2"/>
              <a:buChar char="ü"/>
            </a:pPr>
            <a:r>
              <a:rPr lang="en-US" dirty="0"/>
              <a:t>Auscultate the lung fields to assess </a:t>
            </a:r>
            <a:r>
              <a:rPr lang="en-US" dirty="0" smtClean="0"/>
              <a:t>for:</a:t>
            </a:r>
          </a:p>
          <a:p>
            <a:pPr marL="0" indent="0">
              <a:buNone/>
            </a:pPr>
            <a:r>
              <a:rPr lang="en-US" dirty="0"/>
              <a:t> </a:t>
            </a:r>
            <a:r>
              <a:rPr lang="en-US" dirty="0" smtClean="0"/>
              <a:t>  </a:t>
            </a:r>
            <a:r>
              <a:rPr lang="en-US" sz="2000" dirty="0" err="1"/>
              <a:t>bronchorrhea</a:t>
            </a:r>
            <a:r>
              <a:rPr lang="en-US" sz="2000" dirty="0"/>
              <a:t> or wheezing</a:t>
            </a:r>
          </a:p>
          <a:p>
            <a:pPr marL="0" indent="0">
              <a:buNone/>
            </a:pPr>
            <a:endParaRPr lang="en-US" dirty="0"/>
          </a:p>
          <a:p>
            <a:pPr>
              <a:buFont typeface="Wingdings" panose="05000000000000000000" pitchFamily="2" charset="2"/>
              <a:buChar char="ü"/>
            </a:pPr>
            <a:r>
              <a:rPr lang="en-US" dirty="0" smtClean="0"/>
              <a:t>Auscultate the </a:t>
            </a:r>
            <a:r>
              <a:rPr lang="en-US" dirty="0"/>
              <a:t>heart </a:t>
            </a:r>
            <a:r>
              <a:rPr lang="en-US" dirty="0" smtClean="0"/>
              <a:t>for:</a:t>
            </a:r>
          </a:p>
          <a:p>
            <a:pPr marL="0" indent="0">
              <a:buNone/>
            </a:pPr>
            <a:r>
              <a:rPr lang="en-US" dirty="0" smtClean="0"/>
              <a:t>   </a:t>
            </a:r>
            <a:r>
              <a:rPr lang="en-US" sz="2000" dirty="0"/>
              <a:t>rhythm, rate, and regularity</a:t>
            </a:r>
          </a:p>
          <a:p>
            <a:pPr marL="0" indent="0">
              <a:buNone/>
            </a:pPr>
            <a:endParaRPr lang="en-US" dirty="0"/>
          </a:p>
        </p:txBody>
      </p:sp>
    </p:spTree>
    <p:extLst>
      <p:ext uri="{BB962C8B-B14F-4D97-AF65-F5344CB8AC3E}">
        <p14:creationId xmlns:p14="http://schemas.microsoft.com/office/powerpoint/2010/main" val="1157777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382000" cy="5638800"/>
          </a:xfrm>
        </p:spPr>
        <p:txBody>
          <a:bodyPr/>
          <a:lstStyle/>
          <a:p>
            <a:pPr lvl="0">
              <a:buClr>
                <a:srgbClr val="F3A447"/>
              </a:buClr>
              <a:buFont typeface="Wingdings" pitchFamily="2" charset="2"/>
              <a:buChar char="ü"/>
            </a:pPr>
            <a:r>
              <a:rPr lang="en-US" dirty="0" smtClean="0"/>
              <a:t>Examine </a:t>
            </a:r>
            <a:r>
              <a:rPr lang="en-US" dirty="0"/>
              <a:t>the abdomen for:</a:t>
            </a:r>
          </a:p>
          <a:p>
            <a:pPr marL="0" lvl="0" indent="0">
              <a:buClr>
                <a:srgbClr val="F3A447"/>
              </a:buClr>
              <a:buNone/>
            </a:pPr>
            <a:r>
              <a:rPr lang="en-US" sz="2000" dirty="0">
                <a:solidFill>
                  <a:prstClr val="white"/>
                </a:solidFill>
              </a:rPr>
              <a:t> </a:t>
            </a:r>
            <a:r>
              <a:rPr lang="en-US" sz="2000" dirty="0" smtClean="0">
                <a:solidFill>
                  <a:prstClr val="white"/>
                </a:solidFill>
              </a:rPr>
              <a:t>    noting </a:t>
            </a:r>
            <a:r>
              <a:rPr lang="en-US" sz="2000" dirty="0">
                <a:solidFill>
                  <a:prstClr val="white"/>
                </a:solidFill>
              </a:rPr>
              <a:t>the presence of bowel sounds, enlarged bladder, and abdominal </a:t>
            </a:r>
            <a:r>
              <a:rPr lang="en-US" sz="2000" dirty="0" smtClean="0">
                <a:solidFill>
                  <a:prstClr val="white"/>
                </a:solidFill>
              </a:rPr>
              <a:t> </a:t>
            </a:r>
          </a:p>
          <a:p>
            <a:pPr marL="0" lvl="0" indent="0">
              <a:buClr>
                <a:srgbClr val="F3A447"/>
              </a:buClr>
              <a:buNone/>
            </a:pPr>
            <a:r>
              <a:rPr lang="en-US" sz="2000" dirty="0">
                <a:solidFill>
                  <a:prstClr val="white"/>
                </a:solidFill>
              </a:rPr>
              <a:t> </a:t>
            </a:r>
            <a:r>
              <a:rPr lang="en-US" sz="2000" dirty="0" smtClean="0">
                <a:solidFill>
                  <a:prstClr val="white"/>
                </a:solidFill>
              </a:rPr>
              <a:t>    tenderness </a:t>
            </a:r>
            <a:r>
              <a:rPr lang="en-US" sz="2000" dirty="0">
                <a:solidFill>
                  <a:prstClr val="white"/>
                </a:solidFill>
              </a:rPr>
              <a:t>or </a:t>
            </a:r>
            <a:r>
              <a:rPr lang="en-US" sz="2000" dirty="0" smtClean="0">
                <a:solidFill>
                  <a:prstClr val="white"/>
                </a:solidFill>
              </a:rPr>
              <a:t>rigidity</a:t>
            </a:r>
          </a:p>
          <a:p>
            <a:pPr marL="0" lvl="0" indent="0">
              <a:buClr>
                <a:srgbClr val="F3A447"/>
              </a:buClr>
              <a:buNone/>
            </a:pPr>
            <a:endParaRPr lang="en-US" sz="2000" dirty="0">
              <a:solidFill>
                <a:prstClr val="white"/>
              </a:solidFill>
            </a:endParaRPr>
          </a:p>
          <a:p>
            <a:pPr lvl="0">
              <a:buClr>
                <a:srgbClr val="F3A447"/>
              </a:buClr>
              <a:buFont typeface="Wingdings" pitchFamily="2" charset="2"/>
              <a:buChar char="ü"/>
            </a:pPr>
            <a:r>
              <a:rPr lang="en-US" sz="2400" dirty="0">
                <a:solidFill>
                  <a:prstClr val="white"/>
                </a:solidFill>
              </a:rPr>
              <a:t>Examine the extremities </a:t>
            </a:r>
            <a:r>
              <a:rPr lang="en-US" sz="2400" dirty="0" smtClean="0">
                <a:solidFill>
                  <a:prstClr val="white"/>
                </a:solidFill>
              </a:rPr>
              <a:t>for:</a:t>
            </a:r>
          </a:p>
          <a:p>
            <a:pPr marL="0" lvl="0" indent="0">
              <a:buClr>
                <a:srgbClr val="F3A447"/>
              </a:buClr>
              <a:buNone/>
            </a:pPr>
            <a:r>
              <a:rPr lang="en-US" sz="2000" dirty="0">
                <a:solidFill>
                  <a:prstClr val="white"/>
                </a:solidFill>
              </a:rPr>
              <a:t>    muscle tone and note any tremor or </a:t>
            </a:r>
            <a:r>
              <a:rPr lang="en-US" sz="2000" dirty="0" smtClean="0">
                <a:solidFill>
                  <a:prstClr val="white"/>
                </a:solidFill>
              </a:rPr>
              <a:t>fasciculation</a:t>
            </a:r>
          </a:p>
          <a:p>
            <a:pPr marL="0" lvl="0" indent="0">
              <a:buClr>
                <a:srgbClr val="F3A447"/>
              </a:buClr>
              <a:buNone/>
            </a:pPr>
            <a:endParaRPr lang="en-US" sz="2000" dirty="0">
              <a:solidFill>
                <a:prstClr val="white"/>
              </a:solidFill>
            </a:endParaRPr>
          </a:p>
          <a:p>
            <a:pPr lvl="0">
              <a:buClr>
                <a:srgbClr val="F3A447"/>
              </a:buClr>
              <a:buFont typeface="Wingdings" pitchFamily="2" charset="2"/>
              <a:buChar char="ü"/>
            </a:pPr>
            <a:r>
              <a:rPr lang="en-US" sz="2400" dirty="0">
                <a:solidFill>
                  <a:prstClr val="white"/>
                </a:solidFill>
              </a:rPr>
              <a:t>If the patient's condition </a:t>
            </a:r>
            <a:r>
              <a:rPr lang="en-US" sz="2400" dirty="0" smtClean="0">
                <a:solidFill>
                  <a:prstClr val="white"/>
                </a:solidFill>
              </a:rPr>
              <a:t>allows a </a:t>
            </a:r>
            <a:r>
              <a:rPr lang="en-US" sz="2400" dirty="0">
                <a:solidFill>
                  <a:prstClr val="white"/>
                </a:solidFill>
              </a:rPr>
              <a:t>more intensive neurologic </a:t>
            </a:r>
            <a:r>
              <a:rPr lang="en-US" sz="2400" dirty="0" smtClean="0">
                <a:solidFill>
                  <a:prstClr val="white"/>
                </a:solidFill>
              </a:rPr>
              <a:t>assessment of:</a:t>
            </a:r>
          </a:p>
          <a:p>
            <a:pPr marL="0" lvl="0" indent="0">
              <a:buClr>
                <a:srgbClr val="F3A447"/>
              </a:buClr>
              <a:buNone/>
            </a:pPr>
            <a:r>
              <a:rPr lang="en-US" sz="2400" dirty="0">
                <a:solidFill>
                  <a:prstClr val="white"/>
                </a:solidFill>
              </a:rPr>
              <a:t> </a:t>
            </a:r>
            <a:r>
              <a:rPr lang="en-US" sz="2400" dirty="0" smtClean="0">
                <a:solidFill>
                  <a:prstClr val="white"/>
                </a:solidFill>
              </a:rPr>
              <a:t>  </a:t>
            </a:r>
            <a:r>
              <a:rPr lang="en-US" sz="1800" dirty="0" smtClean="0">
                <a:solidFill>
                  <a:prstClr val="white"/>
                </a:solidFill>
              </a:rPr>
              <a:t>cognition</a:t>
            </a:r>
            <a:r>
              <a:rPr lang="en-US" sz="1800" dirty="0">
                <a:solidFill>
                  <a:prstClr val="white"/>
                </a:solidFill>
              </a:rPr>
              <a:t>, cranial nerves, tendon reflexes, muscle strength, </a:t>
            </a:r>
            <a:r>
              <a:rPr lang="en-US" sz="1800" dirty="0" smtClean="0">
                <a:solidFill>
                  <a:prstClr val="white"/>
                </a:solidFill>
              </a:rPr>
              <a:t>coordination, gait </a:t>
            </a:r>
            <a:endParaRPr lang="en-US" dirty="0"/>
          </a:p>
        </p:txBody>
      </p:sp>
    </p:spTree>
    <p:extLst>
      <p:ext uri="{BB962C8B-B14F-4D97-AF65-F5344CB8AC3E}">
        <p14:creationId xmlns:p14="http://schemas.microsoft.com/office/powerpoint/2010/main" val="17002329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 Boardroom</Template>
  <TotalTime>1397</TotalTime>
  <Words>3674</Words>
  <Application>Microsoft Office PowerPoint</Application>
  <PresentationFormat>On-screen Show (4:3)</PresentationFormat>
  <Paragraphs>513</Paragraphs>
  <Slides>51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51</vt:i4>
      </vt:variant>
    </vt:vector>
  </HeadingPairs>
  <TitlesOfParts>
    <vt:vector size="56" baseType="lpstr">
      <vt:lpstr>Arial</vt:lpstr>
      <vt:lpstr>Constantia</vt:lpstr>
      <vt:lpstr>Wingdings</vt:lpstr>
      <vt:lpstr>Wingdings 2</vt:lpstr>
      <vt:lpstr>Paper</vt:lpstr>
      <vt:lpstr>IN THE NAME OF GOD</vt:lpstr>
      <vt:lpstr>General Management of Poisoned Patients </vt:lpstr>
      <vt:lpstr>PowerPoint Presentation</vt:lpstr>
      <vt:lpstr>Introduction</vt:lpstr>
      <vt:lpstr>ED Diagnosis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ED Management</vt:lpstr>
      <vt:lpstr>PowerPoint Presentation</vt:lpstr>
      <vt:lpstr>PowerPoint Presentation</vt:lpstr>
      <vt:lpstr>PowerPoint Presentation</vt:lpstr>
      <vt:lpstr>PowerPoint Presentation</vt:lpstr>
      <vt:lpstr>PowerPoint Presentation</vt:lpstr>
      <vt:lpstr>General Decontamination</vt:lpstr>
      <vt:lpstr>PowerPoint Presentation</vt:lpstr>
      <vt:lpstr>PowerPoint Presentation</vt:lpstr>
      <vt:lpstr>PowerPoint Presentation</vt:lpstr>
      <vt:lpstr>PowerPoint Presentation</vt:lpstr>
      <vt:lpstr>PowerPoint Presentation</vt:lpstr>
      <vt:lpstr>Oro /Naso gastric Lavage</vt:lpstr>
      <vt:lpstr>PowerPoint Presentation</vt:lpstr>
      <vt:lpstr>PowerPoint Presentation</vt:lpstr>
      <vt:lpstr>Activated  Charcoal</vt:lpstr>
      <vt:lpstr>PowerPoint Presentation</vt:lpstr>
      <vt:lpstr>Multi dose Activated Charcoal</vt:lpstr>
      <vt:lpstr>PowerPoint Presentation</vt:lpstr>
      <vt:lpstr>Cathartics</vt:lpstr>
      <vt:lpstr>PowerPoint Presentation</vt:lpstr>
      <vt:lpstr>Whole-Bowel Irrigation</vt:lpstr>
      <vt:lpstr>PowerPoint Presentation</vt:lpstr>
      <vt:lpstr>PowerPoint Presentation</vt:lpstr>
      <vt:lpstr>PowerPoint Presentation</vt:lpstr>
      <vt:lpstr>Urinary Alkalinization</vt:lpstr>
      <vt:lpstr>PowerPoint Presentation</vt:lpstr>
      <vt:lpstr>PowerPoint Presentation</vt:lpstr>
      <vt:lpstr>PowerPoint Presentation</vt:lpstr>
      <vt:lpstr>Urinary Acidification</vt:lpstr>
      <vt:lpstr>Forced  Diuresis</vt:lpstr>
      <vt:lpstr>Hemodialysis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kavoos</cp:lastModifiedBy>
  <cp:revision>157</cp:revision>
  <dcterms:created xsi:type="dcterms:W3CDTF">2013-08-31T13:01:19Z</dcterms:created>
  <dcterms:modified xsi:type="dcterms:W3CDTF">2015-09-09T09:57:43Z</dcterms:modified>
</cp:coreProperties>
</file>